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xls" ContentType="application/vnd.ms-exce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13" r:id="rId2"/>
    <p:sldId id="262" r:id="rId3"/>
    <p:sldId id="297" r:id="rId4"/>
    <p:sldId id="298" r:id="rId5"/>
    <p:sldId id="299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303" r:id="rId14"/>
    <p:sldId id="304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305" r:id="rId23"/>
    <p:sldId id="306" r:id="rId24"/>
    <p:sldId id="307" r:id="rId25"/>
    <p:sldId id="308" r:id="rId26"/>
    <p:sldId id="309" r:id="rId27"/>
    <p:sldId id="312" r:id="rId28"/>
    <p:sldId id="310" r:id="rId29"/>
    <p:sldId id="311" r:id="rId30"/>
    <p:sldId id="280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9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CF38E-0E1F-4823-A3BF-88EB4542BB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A50D21-F679-43D1-8448-A8F1387A3067}">
      <dgm:prSet phldrT="[Texto]"/>
      <dgm:spPr>
        <a:solidFill>
          <a:schemeClr val="bg1">
            <a:lumMod val="65000"/>
          </a:schemeClr>
        </a:solidFill>
        <a:ln>
          <a:solidFill>
            <a:schemeClr val="bg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rPr>
            <a:t>Processo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skerville Old Face" pitchFamily="18" charset="0"/>
          </a:endParaRPr>
        </a:p>
      </dgm:t>
    </dgm:pt>
    <dgm:pt modelId="{61742451-8858-4256-AB0D-66A6A9D70841}" type="parTrans" cxnId="{0E5ACECD-AD90-4F33-A043-13B69D84F8BF}">
      <dgm:prSet/>
      <dgm:spPr/>
      <dgm:t>
        <a:bodyPr/>
        <a:lstStyle/>
        <a:p>
          <a:endParaRPr lang="pt-BR"/>
        </a:p>
      </dgm:t>
    </dgm:pt>
    <dgm:pt modelId="{F8744405-996F-4724-A6B7-BE597C6E7566}" type="sibTrans" cxnId="{0E5ACECD-AD90-4F33-A043-13B69D84F8BF}">
      <dgm:prSet/>
      <dgm:spPr/>
      <dgm:t>
        <a:bodyPr/>
        <a:lstStyle/>
        <a:p>
          <a:endParaRPr lang="pt-BR"/>
        </a:p>
      </dgm:t>
    </dgm:pt>
    <dgm:pt modelId="{90CFD770-CEBF-4322-B41F-442A427F98FC}">
      <dgm:prSet phldrT="[Texto]"/>
      <dgm:spPr>
        <a:solidFill>
          <a:schemeClr val="bg1">
            <a:lumMod val="65000"/>
          </a:schemeClr>
        </a:solidFill>
        <a:ln>
          <a:solidFill>
            <a:schemeClr val="bg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rPr>
            <a:t>Pessoas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skerville Old Face" pitchFamily="18" charset="0"/>
          </a:endParaRPr>
        </a:p>
      </dgm:t>
    </dgm:pt>
    <dgm:pt modelId="{C1684AE6-0697-44E5-9065-DA2244A4CF37}" type="parTrans" cxnId="{4791901B-0D72-40D4-83EB-A4C1462B6A40}">
      <dgm:prSet/>
      <dgm:spPr/>
      <dgm:t>
        <a:bodyPr/>
        <a:lstStyle/>
        <a:p>
          <a:endParaRPr lang="pt-BR"/>
        </a:p>
      </dgm:t>
    </dgm:pt>
    <dgm:pt modelId="{C216CF72-5DB8-49B6-B607-7B92004F61C1}" type="sibTrans" cxnId="{4791901B-0D72-40D4-83EB-A4C1462B6A40}">
      <dgm:prSet/>
      <dgm:spPr/>
      <dgm:t>
        <a:bodyPr/>
        <a:lstStyle/>
        <a:p>
          <a:endParaRPr lang="pt-BR"/>
        </a:p>
      </dgm:t>
    </dgm:pt>
    <dgm:pt modelId="{F6516102-440A-407F-82C6-7381DA91D8E4}">
      <dgm:prSet phldrT="[Texto]"/>
      <dgm:spPr>
        <a:solidFill>
          <a:schemeClr val="bg1">
            <a:lumMod val="65000"/>
          </a:schemeClr>
        </a:solidFill>
        <a:ln>
          <a:solidFill>
            <a:schemeClr val="bg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rPr>
            <a:t>Sistema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skerville Old Face" pitchFamily="18" charset="0"/>
          </a:endParaRPr>
        </a:p>
      </dgm:t>
    </dgm:pt>
    <dgm:pt modelId="{81811C36-20FA-4AEE-B7BA-68BD2121E330}" type="parTrans" cxnId="{36FD1772-D713-4FC9-9193-3A846F470584}">
      <dgm:prSet/>
      <dgm:spPr/>
      <dgm:t>
        <a:bodyPr/>
        <a:lstStyle/>
        <a:p>
          <a:endParaRPr lang="pt-BR"/>
        </a:p>
      </dgm:t>
    </dgm:pt>
    <dgm:pt modelId="{1302F33B-54FB-4DF8-8CA5-E2742E323D64}" type="sibTrans" cxnId="{36FD1772-D713-4FC9-9193-3A846F470584}">
      <dgm:prSet/>
      <dgm:spPr/>
      <dgm:t>
        <a:bodyPr/>
        <a:lstStyle/>
        <a:p>
          <a:endParaRPr lang="pt-BR"/>
        </a:p>
      </dgm:t>
    </dgm:pt>
    <dgm:pt modelId="{A889060A-49C6-419B-8091-05E9B4FC0953}" type="pres">
      <dgm:prSet presAssocID="{CBCCF38E-0E1F-4823-A3BF-88EB4542BB2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06A9E186-A04A-4D5C-9BA8-FEF163A45A76}" type="pres">
      <dgm:prSet presAssocID="{CBCCF38E-0E1F-4823-A3BF-88EB4542BB29}" presName="Name1" presStyleCnt="0"/>
      <dgm:spPr/>
    </dgm:pt>
    <dgm:pt modelId="{D907B5E8-6DE2-45B8-AAFF-F91CFAB23711}" type="pres">
      <dgm:prSet presAssocID="{CBCCF38E-0E1F-4823-A3BF-88EB4542BB29}" presName="cycle" presStyleCnt="0"/>
      <dgm:spPr/>
    </dgm:pt>
    <dgm:pt modelId="{241293E6-BDA3-43E3-B4D2-35512B823780}" type="pres">
      <dgm:prSet presAssocID="{CBCCF38E-0E1F-4823-A3BF-88EB4542BB29}" presName="srcNode" presStyleLbl="node1" presStyleIdx="0" presStyleCnt="3"/>
      <dgm:spPr/>
    </dgm:pt>
    <dgm:pt modelId="{3A418851-932A-47A7-AD8B-F7E05A00CF40}" type="pres">
      <dgm:prSet presAssocID="{CBCCF38E-0E1F-4823-A3BF-88EB4542BB29}" presName="conn" presStyleLbl="parChTrans1D2" presStyleIdx="0" presStyleCnt="1"/>
      <dgm:spPr/>
      <dgm:t>
        <a:bodyPr/>
        <a:lstStyle/>
        <a:p>
          <a:endParaRPr lang="pt-BR"/>
        </a:p>
      </dgm:t>
    </dgm:pt>
    <dgm:pt modelId="{1BFA707A-02E9-4BE5-8D32-730844162999}" type="pres">
      <dgm:prSet presAssocID="{CBCCF38E-0E1F-4823-A3BF-88EB4542BB29}" presName="extraNode" presStyleLbl="node1" presStyleIdx="0" presStyleCnt="3"/>
      <dgm:spPr/>
    </dgm:pt>
    <dgm:pt modelId="{E239E1E5-FE25-4F0E-8412-5E57AD0121F8}" type="pres">
      <dgm:prSet presAssocID="{CBCCF38E-0E1F-4823-A3BF-88EB4542BB29}" presName="dstNode" presStyleLbl="node1" presStyleIdx="0" presStyleCnt="3"/>
      <dgm:spPr/>
    </dgm:pt>
    <dgm:pt modelId="{1C225B1D-F4AD-4231-A205-3E28E94B7374}" type="pres">
      <dgm:prSet presAssocID="{E5A50D21-F679-43D1-8448-A8F1387A3067}" presName="text_1" presStyleLbl="node1" presStyleIdx="0" presStyleCnt="3" custLinFactNeighborX="-5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D3E455E-8AA6-4F6A-BC4C-09ED77D27644}" type="pres">
      <dgm:prSet presAssocID="{E5A50D21-F679-43D1-8448-A8F1387A3067}" presName="accent_1" presStyleCnt="0"/>
      <dgm:spPr/>
    </dgm:pt>
    <dgm:pt modelId="{52D046CF-EC39-4500-82C8-95950C96C241}" type="pres">
      <dgm:prSet presAssocID="{E5A50D21-F679-43D1-8448-A8F1387A3067}" presName="accentRepeatNode" presStyleLbl="solidFgAcc1" presStyleIdx="0" presStyleCnt="3"/>
      <dgm:spPr/>
    </dgm:pt>
    <dgm:pt modelId="{2A7169E6-A6F0-4B35-B35E-8A0AAC337DD6}" type="pres">
      <dgm:prSet presAssocID="{90CFD770-CEBF-4322-B41F-442A427F98F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AA225DD-C167-4B0A-98D5-5C5B16D4BD8C}" type="pres">
      <dgm:prSet presAssocID="{90CFD770-CEBF-4322-B41F-442A427F98FC}" presName="accent_2" presStyleCnt="0"/>
      <dgm:spPr/>
    </dgm:pt>
    <dgm:pt modelId="{F013BBBD-4632-455C-9D32-CAB7D0D05E08}" type="pres">
      <dgm:prSet presAssocID="{90CFD770-CEBF-4322-B41F-442A427F98FC}" presName="accentRepeatNode" presStyleLbl="solidFgAcc1" presStyleIdx="1" presStyleCnt="3"/>
      <dgm:spPr/>
    </dgm:pt>
    <dgm:pt modelId="{50E0979A-AD66-4389-B2B6-4F69A85A40BA}" type="pres">
      <dgm:prSet presAssocID="{F6516102-440A-407F-82C6-7381DA91D8E4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7AF01B-46C1-405F-9C69-AAA744EC34A5}" type="pres">
      <dgm:prSet presAssocID="{F6516102-440A-407F-82C6-7381DA91D8E4}" presName="accent_3" presStyleCnt="0"/>
      <dgm:spPr/>
    </dgm:pt>
    <dgm:pt modelId="{A1FE1ABC-08E3-4825-9B5D-BADC9B9AA0E5}" type="pres">
      <dgm:prSet presAssocID="{F6516102-440A-407F-82C6-7381DA91D8E4}" presName="accentRepeatNode" presStyleLbl="solidFgAcc1" presStyleIdx="2" presStyleCnt="3"/>
      <dgm:spPr/>
    </dgm:pt>
  </dgm:ptLst>
  <dgm:cxnLst>
    <dgm:cxn modelId="{36FD1772-D713-4FC9-9193-3A846F470584}" srcId="{CBCCF38E-0E1F-4823-A3BF-88EB4542BB29}" destId="{F6516102-440A-407F-82C6-7381DA91D8E4}" srcOrd="2" destOrd="0" parTransId="{81811C36-20FA-4AEE-B7BA-68BD2121E330}" sibTransId="{1302F33B-54FB-4DF8-8CA5-E2742E323D64}"/>
    <dgm:cxn modelId="{97EE3193-83F1-4A8F-8165-AF2ABD124CC0}" type="presOf" srcId="{CBCCF38E-0E1F-4823-A3BF-88EB4542BB29}" destId="{A889060A-49C6-419B-8091-05E9B4FC0953}" srcOrd="0" destOrd="0" presId="urn:microsoft.com/office/officeart/2008/layout/VerticalCurvedList"/>
    <dgm:cxn modelId="{4791901B-0D72-40D4-83EB-A4C1462B6A40}" srcId="{CBCCF38E-0E1F-4823-A3BF-88EB4542BB29}" destId="{90CFD770-CEBF-4322-B41F-442A427F98FC}" srcOrd="1" destOrd="0" parTransId="{C1684AE6-0697-44E5-9065-DA2244A4CF37}" sibTransId="{C216CF72-5DB8-49B6-B607-7B92004F61C1}"/>
    <dgm:cxn modelId="{CD1C417A-5154-40CD-B9A5-2F7578903A64}" type="presOf" srcId="{90CFD770-CEBF-4322-B41F-442A427F98FC}" destId="{2A7169E6-A6F0-4B35-B35E-8A0AAC337DD6}" srcOrd="0" destOrd="0" presId="urn:microsoft.com/office/officeart/2008/layout/VerticalCurvedList"/>
    <dgm:cxn modelId="{D611BF41-9AC1-4A9C-9C0A-F09870E7048B}" type="presOf" srcId="{F8744405-996F-4724-A6B7-BE597C6E7566}" destId="{3A418851-932A-47A7-AD8B-F7E05A00CF40}" srcOrd="0" destOrd="0" presId="urn:microsoft.com/office/officeart/2008/layout/VerticalCurvedList"/>
    <dgm:cxn modelId="{18EB606F-FD1E-41B1-897A-57591B39DE73}" type="presOf" srcId="{F6516102-440A-407F-82C6-7381DA91D8E4}" destId="{50E0979A-AD66-4389-B2B6-4F69A85A40BA}" srcOrd="0" destOrd="0" presId="urn:microsoft.com/office/officeart/2008/layout/VerticalCurvedList"/>
    <dgm:cxn modelId="{6FC3BAD2-C29D-46B4-9798-44E0104CFE19}" type="presOf" srcId="{E5A50D21-F679-43D1-8448-A8F1387A3067}" destId="{1C225B1D-F4AD-4231-A205-3E28E94B7374}" srcOrd="0" destOrd="0" presId="urn:microsoft.com/office/officeart/2008/layout/VerticalCurvedList"/>
    <dgm:cxn modelId="{0E5ACECD-AD90-4F33-A043-13B69D84F8BF}" srcId="{CBCCF38E-0E1F-4823-A3BF-88EB4542BB29}" destId="{E5A50D21-F679-43D1-8448-A8F1387A3067}" srcOrd="0" destOrd="0" parTransId="{61742451-8858-4256-AB0D-66A6A9D70841}" sibTransId="{F8744405-996F-4724-A6B7-BE597C6E7566}"/>
    <dgm:cxn modelId="{9D456195-445C-4279-988E-4155788E2F8F}" type="presParOf" srcId="{A889060A-49C6-419B-8091-05E9B4FC0953}" destId="{06A9E186-A04A-4D5C-9BA8-FEF163A45A76}" srcOrd="0" destOrd="0" presId="urn:microsoft.com/office/officeart/2008/layout/VerticalCurvedList"/>
    <dgm:cxn modelId="{B1535C03-D394-4611-B139-EC3FCFCB3EDD}" type="presParOf" srcId="{06A9E186-A04A-4D5C-9BA8-FEF163A45A76}" destId="{D907B5E8-6DE2-45B8-AAFF-F91CFAB23711}" srcOrd="0" destOrd="0" presId="urn:microsoft.com/office/officeart/2008/layout/VerticalCurvedList"/>
    <dgm:cxn modelId="{7F9EE055-8DEC-4715-B111-ED090EA81E66}" type="presParOf" srcId="{D907B5E8-6DE2-45B8-AAFF-F91CFAB23711}" destId="{241293E6-BDA3-43E3-B4D2-35512B823780}" srcOrd="0" destOrd="0" presId="urn:microsoft.com/office/officeart/2008/layout/VerticalCurvedList"/>
    <dgm:cxn modelId="{BE6A53C7-BBB8-415E-B2AF-EE7DEFD36092}" type="presParOf" srcId="{D907B5E8-6DE2-45B8-AAFF-F91CFAB23711}" destId="{3A418851-932A-47A7-AD8B-F7E05A00CF40}" srcOrd="1" destOrd="0" presId="urn:microsoft.com/office/officeart/2008/layout/VerticalCurvedList"/>
    <dgm:cxn modelId="{E68E4D21-566B-430A-92B0-A12D1AA594C5}" type="presParOf" srcId="{D907B5E8-6DE2-45B8-AAFF-F91CFAB23711}" destId="{1BFA707A-02E9-4BE5-8D32-730844162999}" srcOrd="2" destOrd="0" presId="urn:microsoft.com/office/officeart/2008/layout/VerticalCurvedList"/>
    <dgm:cxn modelId="{61D0951B-F3B4-4F4A-8D22-7211276124FA}" type="presParOf" srcId="{D907B5E8-6DE2-45B8-AAFF-F91CFAB23711}" destId="{E239E1E5-FE25-4F0E-8412-5E57AD0121F8}" srcOrd="3" destOrd="0" presId="urn:microsoft.com/office/officeart/2008/layout/VerticalCurvedList"/>
    <dgm:cxn modelId="{80200598-81C6-4C69-8BAA-5526B147D6C4}" type="presParOf" srcId="{06A9E186-A04A-4D5C-9BA8-FEF163A45A76}" destId="{1C225B1D-F4AD-4231-A205-3E28E94B7374}" srcOrd="1" destOrd="0" presId="urn:microsoft.com/office/officeart/2008/layout/VerticalCurvedList"/>
    <dgm:cxn modelId="{5FE75225-8400-4DEA-9655-66752DA37DCA}" type="presParOf" srcId="{06A9E186-A04A-4D5C-9BA8-FEF163A45A76}" destId="{DD3E455E-8AA6-4F6A-BC4C-09ED77D27644}" srcOrd="2" destOrd="0" presId="urn:microsoft.com/office/officeart/2008/layout/VerticalCurvedList"/>
    <dgm:cxn modelId="{5D6F3E61-0655-4F26-BA58-4A93435B9E84}" type="presParOf" srcId="{DD3E455E-8AA6-4F6A-BC4C-09ED77D27644}" destId="{52D046CF-EC39-4500-82C8-95950C96C241}" srcOrd="0" destOrd="0" presId="urn:microsoft.com/office/officeart/2008/layout/VerticalCurvedList"/>
    <dgm:cxn modelId="{2401E3B8-C893-4CF2-8281-93960937FE77}" type="presParOf" srcId="{06A9E186-A04A-4D5C-9BA8-FEF163A45A76}" destId="{2A7169E6-A6F0-4B35-B35E-8A0AAC337DD6}" srcOrd="3" destOrd="0" presId="urn:microsoft.com/office/officeart/2008/layout/VerticalCurvedList"/>
    <dgm:cxn modelId="{92E5A505-F83C-4F7D-8459-8C3C396FCAC2}" type="presParOf" srcId="{06A9E186-A04A-4D5C-9BA8-FEF163A45A76}" destId="{9AA225DD-C167-4B0A-98D5-5C5B16D4BD8C}" srcOrd="4" destOrd="0" presId="urn:microsoft.com/office/officeart/2008/layout/VerticalCurvedList"/>
    <dgm:cxn modelId="{7AF29C3D-4876-4B99-BBDC-870115D64C13}" type="presParOf" srcId="{9AA225DD-C167-4B0A-98D5-5C5B16D4BD8C}" destId="{F013BBBD-4632-455C-9D32-CAB7D0D05E08}" srcOrd="0" destOrd="0" presId="urn:microsoft.com/office/officeart/2008/layout/VerticalCurvedList"/>
    <dgm:cxn modelId="{95DEB6CF-5963-4C0C-9FCD-B6540EBA7CA8}" type="presParOf" srcId="{06A9E186-A04A-4D5C-9BA8-FEF163A45A76}" destId="{50E0979A-AD66-4389-B2B6-4F69A85A40BA}" srcOrd="5" destOrd="0" presId="urn:microsoft.com/office/officeart/2008/layout/VerticalCurvedList"/>
    <dgm:cxn modelId="{FED79431-3B1D-41B9-902E-103409063F55}" type="presParOf" srcId="{06A9E186-A04A-4D5C-9BA8-FEF163A45A76}" destId="{DE7AF01B-46C1-405F-9C69-AAA744EC34A5}" srcOrd="6" destOrd="0" presId="urn:microsoft.com/office/officeart/2008/layout/VerticalCurvedList"/>
    <dgm:cxn modelId="{C189EE05-EB39-4CCE-9694-2E4D1066793B}" type="presParOf" srcId="{DE7AF01B-46C1-405F-9C69-AAA744EC34A5}" destId="{A1FE1ABC-08E3-4825-9B5D-BADC9B9AA0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29D0DE-2A19-4CA0-83C6-A1C594CA595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4D9BC83-DAE8-4ED9-8259-BDB19A8E0456}">
      <dgm:prSet phldrT="[Texto]" custT="1"/>
      <dgm:spPr>
        <a:solidFill>
          <a:srgbClr val="92D050"/>
        </a:solidFill>
        <a:ln>
          <a:solidFill>
            <a:srgbClr val="00660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pt-BR" sz="1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Abertura do Trabalho com os </a:t>
          </a:r>
          <a:r>
            <a:rPr lang="pt-BR" sz="1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Responsáveis</a:t>
          </a:r>
          <a:endParaRPr lang="pt-BR" sz="18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510A81-5F92-4718-9E0D-079831F7467E}" type="parTrans" cxnId="{0D81AE11-A713-4F73-B6DB-7B52DEDA31DB}">
      <dgm:prSet/>
      <dgm:spPr/>
      <dgm:t>
        <a:bodyPr/>
        <a:lstStyle/>
        <a:p>
          <a:endParaRPr lang="pt-BR" sz="1800"/>
        </a:p>
      </dgm:t>
    </dgm:pt>
    <dgm:pt modelId="{5C67243D-59D1-4192-865D-FB53C61CC11E}" type="sibTrans" cxnId="{0D81AE11-A713-4F73-B6DB-7B52DEDA31DB}">
      <dgm:prSet/>
      <dgm:spPr/>
      <dgm:t>
        <a:bodyPr/>
        <a:lstStyle/>
        <a:p>
          <a:endParaRPr lang="pt-BR" sz="1800"/>
        </a:p>
      </dgm:t>
    </dgm:pt>
    <dgm:pt modelId="{279571FD-7314-4BFA-8919-33527139A756}">
      <dgm:prSet phldrT="[Texto]" custT="1"/>
      <dgm:spPr>
        <a:solidFill>
          <a:srgbClr val="92D050"/>
        </a:solidFill>
        <a:ln>
          <a:solidFill>
            <a:srgbClr val="00660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pt-BR" sz="1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Conhecimento da Estrutura, Instalações &amp; área de trabalho.</a:t>
          </a:r>
          <a:endParaRPr lang="pt-BR" sz="18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F4964C-E785-469C-AD72-1392629D281F}" type="parTrans" cxnId="{BFB9FED9-9F26-4172-AED8-81849678C63E}">
      <dgm:prSet/>
      <dgm:spPr/>
      <dgm:t>
        <a:bodyPr/>
        <a:lstStyle/>
        <a:p>
          <a:endParaRPr lang="pt-BR" sz="1800"/>
        </a:p>
      </dgm:t>
    </dgm:pt>
    <dgm:pt modelId="{F72FCD64-D2CA-4CEF-A6AC-FA2EE679B1B2}" type="sibTrans" cxnId="{BFB9FED9-9F26-4172-AED8-81849678C63E}">
      <dgm:prSet/>
      <dgm:spPr/>
      <dgm:t>
        <a:bodyPr/>
        <a:lstStyle/>
        <a:p>
          <a:endParaRPr lang="pt-BR" sz="1800"/>
        </a:p>
      </dgm:t>
    </dgm:pt>
    <dgm:pt modelId="{A2B4396B-DA54-45DE-BB07-9B0A0EA751BF}">
      <dgm:prSet custT="1"/>
      <dgm:spPr>
        <a:solidFill>
          <a:srgbClr val="92D050"/>
        </a:solidFill>
        <a:ln>
          <a:solidFill>
            <a:srgbClr val="00660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pt-BR" sz="1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Planejamento das Amostragens</a:t>
          </a:r>
        </a:p>
        <a:p>
          <a:pPr algn="l"/>
          <a:r>
            <a:rPr lang="pt-BR" sz="1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Dias, Nos observações</a:t>
          </a:r>
          <a:endParaRPr lang="pt-BR" sz="18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3E18D8-599C-441B-A145-5CBECDE33115}" type="parTrans" cxnId="{63BAEED0-A5FB-4617-B13A-62095E907D5D}">
      <dgm:prSet/>
      <dgm:spPr/>
      <dgm:t>
        <a:bodyPr/>
        <a:lstStyle/>
        <a:p>
          <a:endParaRPr lang="pt-BR" sz="1800"/>
        </a:p>
      </dgm:t>
    </dgm:pt>
    <dgm:pt modelId="{3BB31BE6-711C-4CBF-AB9B-C5914FA434B8}" type="sibTrans" cxnId="{63BAEED0-A5FB-4617-B13A-62095E907D5D}">
      <dgm:prSet/>
      <dgm:spPr/>
      <dgm:t>
        <a:bodyPr/>
        <a:lstStyle/>
        <a:p>
          <a:endParaRPr lang="pt-BR" sz="1800"/>
        </a:p>
      </dgm:t>
    </dgm:pt>
    <dgm:pt modelId="{B9B6C60E-99A3-4BBF-98F3-9933A13412A0}">
      <dgm:prSet custT="1"/>
      <dgm:spPr>
        <a:solidFill>
          <a:srgbClr val="92D050"/>
        </a:solidFill>
        <a:ln>
          <a:solidFill>
            <a:srgbClr val="00660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pt-BR" sz="1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Conscientização do Trabalho</a:t>
          </a:r>
          <a:endParaRPr lang="pt-BR" sz="18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5B7706-6012-444A-A564-405E4C9ADBDF}" type="parTrans" cxnId="{22D22F5E-4A97-44E4-A86D-F94510CF5133}">
      <dgm:prSet/>
      <dgm:spPr/>
      <dgm:t>
        <a:bodyPr/>
        <a:lstStyle/>
        <a:p>
          <a:endParaRPr lang="pt-BR" sz="1800"/>
        </a:p>
      </dgm:t>
    </dgm:pt>
    <dgm:pt modelId="{3E5A2437-2D2E-4C21-8BD8-DFF923716A96}" type="sibTrans" cxnId="{22D22F5E-4A97-44E4-A86D-F94510CF5133}">
      <dgm:prSet/>
      <dgm:spPr/>
      <dgm:t>
        <a:bodyPr/>
        <a:lstStyle/>
        <a:p>
          <a:endParaRPr lang="pt-BR" sz="1800"/>
        </a:p>
      </dgm:t>
    </dgm:pt>
    <dgm:pt modelId="{3975B0A0-DC59-4BAB-9F1D-E6C01D95DFE3}">
      <dgm:prSet custT="1"/>
      <dgm:spPr>
        <a:solidFill>
          <a:srgbClr val="92D050"/>
        </a:solidFill>
        <a:ln>
          <a:solidFill>
            <a:srgbClr val="00660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pt-BR" sz="1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Execução</a:t>
          </a:r>
          <a:endParaRPr lang="pt-BR" sz="18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612A63-ED20-4A51-94B1-3903687BE346}" type="parTrans" cxnId="{5E15695D-2A03-4939-B35E-ADFF1B73473E}">
      <dgm:prSet/>
      <dgm:spPr/>
      <dgm:t>
        <a:bodyPr/>
        <a:lstStyle/>
        <a:p>
          <a:endParaRPr lang="pt-BR" sz="1800"/>
        </a:p>
      </dgm:t>
    </dgm:pt>
    <dgm:pt modelId="{EBAB8D2B-EFAD-4322-8DED-52D53E735B62}" type="sibTrans" cxnId="{5E15695D-2A03-4939-B35E-ADFF1B73473E}">
      <dgm:prSet/>
      <dgm:spPr/>
      <dgm:t>
        <a:bodyPr/>
        <a:lstStyle/>
        <a:p>
          <a:endParaRPr lang="pt-BR" sz="1800"/>
        </a:p>
      </dgm:t>
    </dgm:pt>
    <dgm:pt modelId="{815C842F-6B48-4DE1-A513-319371E360F0}">
      <dgm:prSet custT="1"/>
      <dgm:spPr>
        <a:solidFill>
          <a:srgbClr val="92D050"/>
        </a:solidFill>
        <a:ln>
          <a:solidFill>
            <a:srgbClr val="006600"/>
          </a:solidFill>
        </a:ln>
      </dgm:spPr>
      <dgm:t>
        <a:bodyPr/>
        <a:lstStyle/>
        <a:p>
          <a:pPr algn="l"/>
          <a:r>
            <a:rPr lang="pt-BR" sz="1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Processamento &amp; Analise das Informações</a:t>
          </a:r>
          <a:endParaRPr lang="pt-BR" sz="1800" b="1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D9380E-7279-4EDC-BD59-30DE3F81FC63}" type="parTrans" cxnId="{6511465D-B2D0-4BB7-8A17-708997F2E42E}">
      <dgm:prSet/>
      <dgm:spPr/>
      <dgm:t>
        <a:bodyPr/>
        <a:lstStyle/>
        <a:p>
          <a:endParaRPr lang="pt-BR" sz="1800"/>
        </a:p>
      </dgm:t>
    </dgm:pt>
    <dgm:pt modelId="{482CC799-C0FF-4F39-87C7-0A0C408B1C38}" type="sibTrans" cxnId="{6511465D-B2D0-4BB7-8A17-708997F2E42E}">
      <dgm:prSet/>
      <dgm:spPr/>
      <dgm:t>
        <a:bodyPr/>
        <a:lstStyle/>
        <a:p>
          <a:endParaRPr lang="pt-BR" sz="1800"/>
        </a:p>
      </dgm:t>
    </dgm:pt>
    <dgm:pt modelId="{3B920840-2EA0-4213-B767-9DB530609469}">
      <dgm:prSet custT="1"/>
      <dgm:spPr>
        <a:solidFill>
          <a:srgbClr val="92D050"/>
        </a:solidFill>
        <a:ln>
          <a:solidFill>
            <a:srgbClr val="00660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pt-BR" sz="1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Revisão da Metodologia Aplicada </a:t>
          </a:r>
          <a:r>
            <a:rPr lang="pt-BR" sz="1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– </a:t>
          </a:r>
          <a:r>
            <a:rPr lang="pt-BR" sz="1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Sistemática &amp; Critérios</a:t>
          </a:r>
          <a:endParaRPr lang="pt-BR" sz="1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A8E150-421F-472C-84A6-566F602F01AD}" type="parTrans" cxnId="{A072C6AF-34D5-44C0-8187-66F353683425}">
      <dgm:prSet/>
      <dgm:spPr/>
      <dgm:t>
        <a:bodyPr/>
        <a:lstStyle/>
        <a:p>
          <a:endParaRPr lang="pt-BR" sz="1800"/>
        </a:p>
      </dgm:t>
    </dgm:pt>
    <dgm:pt modelId="{453A0693-279D-419A-B4A9-5490F41D87B6}" type="sibTrans" cxnId="{A072C6AF-34D5-44C0-8187-66F353683425}">
      <dgm:prSet/>
      <dgm:spPr/>
      <dgm:t>
        <a:bodyPr/>
        <a:lstStyle/>
        <a:p>
          <a:endParaRPr lang="pt-BR" sz="1800"/>
        </a:p>
      </dgm:t>
    </dgm:pt>
    <dgm:pt modelId="{48C22DA6-C0FF-415C-9F32-BDC90026A11A}" type="pres">
      <dgm:prSet presAssocID="{AE29D0DE-2A19-4CA0-83C6-A1C594CA5954}" presName="linearFlow" presStyleCnt="0">
        <dgm:presLayoutVars>
          <dgm:dir/>
          <dgm:resizeHandles val="exact"/>
        </dgm:presLayoutVars>
      </dgm:prSet>
      <dgm:spPr/>
    </dgm:pt>
    <dgm:pt modelId="{5FAF8A55-DF19-4DB7-AD7A-42DDA597BCC5}" type="pres">
      <dgm:prSet presAssocID="{C4D9BC83-DAE8-4ED9-8259-BDB19A8E0456}" presName="composite" presStyleCnt="0"/>
      <dgm:spPr/>
    </dgm:pt>
    <dgm:pt modelId="{97B2F709-7996-4567-B134-15333329CF2C}" type="pres">
      <dgm:prSet presAssocID="{C4D9BC83-DAE8-4ED9-8259-BDB19A8E0456}" presName="imgShp" presStyleLbl="fgImgPlace1" presStyleIdx="0" presStyleCnt="7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rgbClr val="006600"/>
          </a:solidFill>
        </a:ln>
      </dgm:spPr>
    </dgm:pt>
    <dgm:pt modelId="{1052D8B0-661C-4F71-AF2C-1AE03BEBBBD1}" type="pres">
      <dgm:prSet presAssocID="{C4D9BC83-DAE8-4ED9-8259-BDB19A8E0456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D1FD8AB-E040-4BA2-9E49-5E05B5731B98}" type="pres">
      <dgm:prSet presAssocID="{5C67243D-59D1-4192-865D-FB53C61CC11E}" presName="spacing" presStyleCnt="0"/>
      <dgm:spPr/>
    </dgm:pt>
    <dgm:pt modelId="{C1CFB7AD-ED61-419F-B67C-DF89875FB1A8}" type="pres">
      <dgm:prSet presAssocID="{279571FD-7314-4BFA-8919-33527139A756}" presName="composite" presStyleCnt="0"/>
      <dgm:spPr/>
    </dgm:pt>
    <dgm:pt modelId="{EAB94C66-5F4E-4745-BAA3-3B2549CDD10F}" type="pres">
      <dgm:prSet presAssocID="{279571FD-7314-4BFA-8919-33527139A756}" presName="imgShp" presStyleLbl="fgImgPlac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solidFill>
            <a:srgbClr val="006600"/>
          </a:solidFill>
        </a:ln>
      </dgm:spPr>
    </dgm:pt>
    <dgm:pt modelId="{129D59F5-92C3-4BDB-BC4E-EE2CB39CDE7B}" type="pres">
      <dgm:prSet presAssocID="{279571FD-7314-4BFA-8919-33527139A756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6AD2F07-65E6-4E50-82DC-EA3BBDD8456B}" type="pres">
      <dgm:prSet presAssocID="{F72FCD64-D2CA-4CEF-A6AC-FA2EE679B1B2}" presName="spacing" presStyleCnt="0"/>
      <dgm:spPr/>
    </dgm:pt>
    <dgm:pt modelId="{BE271BDE-287F-46AA-AE07-A4CA2F1B0C32}" type="pres">
      <dgm:prSet presAssocID="{3B920840-2EA0-4213-B767-9DB530609469}" presName="composite" presStyleCnt="0"/>
      <dgm:spPr/>
    </dgm:pt>
    <dgm:pt modelId="{7A058F30-5540-42E8-8041-FB7697CAC6C3}" type="pres">
      <dgm:prSet presAssocID="{3B920840-2EA0-4213-B767-9DB530609469}" presName="imgShp" presStyleLbl="fgImgPlace1" presStyleIdx="2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006600"/>
          </a:solidFill>
        </a:ln>
      </dgm:spPr>
    </dgm:pt>
    <dgm:pt modelId="{A8F80870-935D-4522-AF89-D3AAE414ABF6}" type="pres">
      <dgm:prSet presAssocID="{3B920840-2EA0-4213-B767-9DB530609469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6A5826F-3217-4A31-8044-3A286390D492}" type="pres">
      <dgm:prSet presAssocID="{453A0693-279D-419A-B4A9-5490F41D87B6}" presName="spacing" presStyleCnt="0"/>
      <dgm:spPr/>
    </dgm:pt>
    <dgm:pt modelId="{FF1BB0F3-B978-4E9D-8989-39EB1848E582}" type="pres">
      <dgm:prSet presAssocID="{A2B4396B-DA54-45DE-BB07-9B0A0EA751BF}" presName="composite" presStyleCnt="0"/>
      <dgm:spPr/>
    </dgm:pt>
    <dgm:pt modelId="{D36C0E4B-05FE-4FBD-99B8-75F9980B6F80}" type="pres">
      <dgm:prSet presAssocID="{A2B4396B-DA54-45DE-BB07-9B0A0EA751BF}" presName="imgShp" presStyleLbl="fg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rgbClr val="006600"/>
          </a:solidFill>
        </a:ln>
      </dgm:spPr>
    </dgm:pt>
    <dgm:pt modelId="{AE5B4226-72E8-4005-93FE-A88487766BF8}" type="pres">
      <dgm:prSet presAssocID="{A2B4396B-DA54-45DE-BB07-9B0A0EA751BF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987FC7C-90BD-4609-9C51-A0C77C6EAD3A}" type="pres">
      <dgm:prSet presAssocID="{3BB31BE6-711C-4CBF-AB9B-C5914FA434B8}" presName="spacing" presStyleCnt="0"/>
      <dgm:spPr/>
    </dgm:pt>
    <dgm:pt modelId="{35C6F7C5-4103-4E8D-B653-AC711AF983EB}" type="pres">
      <dgm:prSet presAssocID="{B9B6C60E-99A3-4BBF-98F3-9933A13412A0}" presName="composite" presStyleCnt="0"/>
      <dgm:spPr/>
    </dgm:pt>
    <dgm:pt modelId="{63F3730D-2756-4CC6-B468-CC24745C4B26}" type="pres">
      <dgm:prSet presAssocID="{B9B6C60E-99A3-4BBF-98F3-9933A13412A0}" presName="imgShp" presStyleLbl="fgImgPlace1" presStyleIdx="4" presStyleCnt="7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rgbClr val="006600"/>
          </a:solidFill>
        </a:ln>
      </dgm:spPr>
    </dgm:pt>
    <dgm:pt modelId="{7B2A381D-25BA-4773-A419-A758E019943F}" type="pres">
      <dgm:prSet presAssocID="{B9B6C60E-99A3-4BBF-98F3-9933A13412A0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43D61D6-67E6-40DA-A503-2BC5E342CE45}" type="pres">
      <dgm:prSet presAssocID="{3E5A2437-2D2E-4C21-8BD8-DFF923716A96}" presName="spacing" presStyleCnt="0"/>
      <dgm:spPr/>
    </dgm:pt>
    <dgm:pt modelId="{64A14BA4-9F24-46C3-965C-1A185CA1DCB5}" type="pres">
      <dgm:prSet presAssocID="{3975B0A0-DC59-4BAB-9F1D-E6C01D95DFE3}" presName="composite" presStyleCnt="0"/>
      <dgm:spPr/>
    </dgm:pt>
    <dgm:pt modelId="{AC639DF5-9C63-4E74-9288-8D420045CF33}" type="pres">
      <dgm:prSet presAssocID="{3975B0A0-DC59-4BAB-9F1D-E6C01D95DFE3}" presName="imgShp" presStyleLbl="fgImgPlac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  <a:ln>
          <a:solidFill>
            <a:srgbClr val="006600"/>
          </a:solidFill>
        </a:ln>
      </dgm:spPr>
    </dgm:pt>
    <dgm:pt modelId="{2CC4A917-15B5-4D67-AD81-AF7EB608E299}" type="pres">
      <dgm:prSet presAssocID="{3975B0A0-DC59-4BAB-9F1D-E6C01D95DFE3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D884AB-E034-4DEB-9659-01F17901C5CA}" type="pres">
      <dgm:prSet presAssocID="{EBAB8D2B-EFAD-4322-8DED-52D53E735B62}" presName="spacing" presStyleCnt="0"/>
      <dgm:spPr/>
    </dgm:pt>
    <dgm:pt modelId="{8F7A994E-CE5A-4A19-B484-45DA4D77A8EB}" type="pres">
      <dgm:prSet presAssocID="{815C842F-6B48-4DE1-A513-319371E360F0}" presName="composite" presStyleCnt="0"/>
      <dgm:spPr/>
    </dgm:pt>
    <dgm:pt modelId="{753B31BB-8004-4499-AC89-3C2C015E1918}" type="pres">
      <dgm:prSet presAssocID="{815C842F-6B48-4DE1-A513-319371E360F0}" presName="imgShp" presStyleLbl="fgImgPlac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  <a:ln>
          <a:solidFill>
            <a:srgbClr val="006600"/>
          </a:solidFill>
        </a:ln>
      </dgm:spPr>
    </dgm:pt>
    <dgm:pt modelId="{E4FE6B8B-E8CB-440D-8DC5-DDC9B34F009B}" type="pres">
      <dgm:prSet presAssocID="{815C842F-6B48-4DE1-A513-319371E360F0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24DC2E4-264C-4F72-AAB0-6CC7AF296E81}" type="presOf" srcId="{AE29D0DE-2A19-4CA0-83C6-A1C594CA5954}" destId="{48C22DA6-C0FF-415C-9F32-BDC90026A11A}" srcOrd="0" destOrd="0" presId="urn:microsoft.com/office/officeart/2005/8/layout/vList3"/>
    <dgm:cxn modelId="{C1795FE0-769D-40A0-88DB-F5A9FD3100DF}" type="presOf" srcId="{3975B0A0-DC59-4BAB-9F1D-E6C01D95DFE3}" destId="{2CC4A917-15B5-4D67-AD81-AF7EB608E299}" srcOrd="0" destOrd="0" presId="urn:microsoft.com/office/officeart/2005/8/layout/vList3"/>
    <dgm:cxn modelId="{22D22F5E-4A97-44E4-A86D-F94510CF5133}" srcId="{AE29D0DE-2A19-4CA0-83C6-A1C594CA5954}" destId="{B9B6C60E-99A3-4BBF-98F3-9933A13412A0}" srcOrd="4" destOrd="0" parTransId="{C85B7706-6012-444A-A564-405E4C9ADBDF}" sibTransId="{3E5A2437-2D2E-4C21-8BD8-DFF923716A96}"/>
    <dgm:cxn modelId="{76EAD9A6-7F50-4E7F-A39E-60A49A3EA963}" type="presOf" srcId="{A2B4396B-DA54-45DE-BB07-9B0A0EA751BF}" destId="{AE5B4226-72E8-4005-93FE-A88487766BF8}" srcOrd="0" destOrd="0" presId="urn:microsoft.com/office/officeart/2005/8/layout/vList3"/>
    <dgm:cxn modelId="{1AF053AD-CD8D-44DF-BD27-9AAFABE76971}" type="presOf" srcId="{3B920840-2EA0-4213-B767-9DB530609469}" destId="{A8F80870-935D-4522-AF89-D3AAE414ABF6}" srcOrd="0" destOrd="0" presId="urn:microsoft.com/office/officeart/2005/8/layout/vList3"/>
    <dgm:cxn modelId="{63BAEED0-A5FB-4617-B13A-62095E907D5D}" srcId="{AE29D0DE-2A19-4CA0-83C6-A1C594CA5954}" destId="{A2B4396B-DA54-45DE-BB07-9B0A0EA751BF}" srcOrd="3" destOrd="0" parTransId="{9B3E18D8-599C-441B-A145-5CBECDE33115}" sibTransId="{3BB31BE6-711C-4CBF-AB9B-C5914FA434B8}"/>
    <dgm:cxn modelId="{6511465D-B2D0-4BB7-8A17-708997F2E42E}" srcId="{AE29D0DE-2A19-4CA0-83C6-A1C594CA5954}" destId="{815C842F-6B48-4DE1-A513-319371E360F0}" srcOrd="6" destOrd="0" parTransId="{78D9380E-7279-4EDC-BD59-30DE3F81FC63}" sibTransId="{482CC799-C0FF-4F39-87C7-0A0C408B1C38}"/>
    <dgm:cxn modelId="{A072C6AF-34D5-44C0-8187-66F353683425}" srcId="{AE29D0DE-2A19-4CA0-83C6-A1C594CA5954}" destId="{3B920840-2EA0-4213-B767-9DB530609469}" srcOrd="2" destOrd="0" parTransId="{FFA8E150-421F-472C-84A6-566F602F01AD}" sibTransId="{453A0693-279D-419A-B4A9-5490F41D87B6}"/>
    <dgm:cxn modelId="{5E15695D-2A03-4939-B35E-ADFF1B73473E}" srcId="{AE29D0DE-2A19-4CA0-83C6-A1C594CA5954}" destId="{3975B0A0-DC59-4BAB-9F1D-E6C01D95DFE3}" srcOrd="5" destOrd="0" parTransId="{8B612A63-ED20-4A51-94B1-3903687BE346}" sibTransId="{EBAB8D2B-EFAD-4322-8DED-52D53E735B62}"/>
    <dgm:cxn modelId="{0AE9855E-9A62-47F4-96D7-B5B94DFD92E1}" type="presOf" srcId="{C4D9BC83-DAE8-4ED9-8259-BDB19A8E0456}" destId="{1052D8B0-661C-4F71-AF2C-1AE03BEBBBD1}" srcOrd="0" destOrd="0" presId="urn:microsoft.com/office/officeart/2005/8/layout/vList3"/>
    <dgm:cxn modelId="{5761B060-00AC-46E2-8AA4-035D6D25C7BD}" type="presOf" srcId="{B9B6C60E-99A3-4BBF-98F3-9933A13412A0}" destId="{7B2A381D-25BA-4773-A419-A758E019943F}" srcOrd="0" destOrd="0" presId="urn:microsoft.com/office/officeart/2005/8/layout/vList3"/>
    <dgm:cxn modelId="{0D81AE11-A713-4F73-B6DB-7B52DEDA31DB}" srcId="{AE29D0DE-2A19-4CA0-83C6-A1C594CA5954}" destId="{C4D9BC83-DAE8-4ED9-8259-BDB19A8E0456}" srcOrd="0" destOrd="0" parTransId="{99510A81-5F92-4718-9E0D-079831F7467E}" sibTransId="{5C67243D-59D1-4192-865D-FB53C61CC11E}"/>
    <dgm:cxn modelId="{8BDE7FD7-D3D4-46FF-8F7D-37136D3E8E72}" type="presOf" srcId="{279571FD-7314-4BFA-8919-33527139A756}" destId="{129D59F5-92C3-4BDB-BC4E-EE2CB39CDE7B}" srcOrd="0" destOrd="0" presId="urn:microsoft.com/office/officeart/2005/8/layout/vList3"/>
    <dgm:cxn modelId="{BFB9FED9-9F26-4172-AED8-81849678C63E}" srcId="{AE29D0DE-2A19-4CA0-83C6-A1C594CA5954}" destId="{279571FD-7314-4BFA-8919-33527139A756}" srcOrd="1" destOrd="0" parTransId="{58F4964C-E785-469C-AD72-1392629D281F}" sibTransId="{F72FCD64-D2CA-4CEF-A6AC-FA2EE679B1B2}"/>
    <dgm:cxn modelId="{0B6FFB0F-C116-402F-908C-E73F2E9D7E60}" type="presOf" srcId="{815C842F-6B48-4DE1-A513-319371E360F0}" destId="{E4FE6B8B-E8CB-440D-8DC5-DDC9B34F009B}" srcOrd="0" destOrd="0" presId="urn:microsoft.com/office/officeart/2005/8/layout/vList3"/>
    <dgm:cxn modelId="{AC7B3719-31EB-401B-ADCF-3922D35CEFC3}" type="presParOf" srcId="{48C22DA6-C0FF-415C-9F32-BDC90026A11A}" destId="{5FAF8A55-DF19-4DB7-AD7A-42DDA597BCC5}" srcOrd="0" destOrd="0" presId="urn:microsoft.com/office/officeart/2005/8/layout/vList3"/>
    <dgm:cxn modelId="{C49CF8EE-2BAF-458D-B1AD-80A3D4BB989F}" type="presParOf" srcId="{5FAF8A55-DF19-4DB7-AD7A-42DDA597BCC5}" destId="{97B2F709-7996-4567-B134-15333329CF2C}" srcOrd="0" destOrd="0" presId="urn:microsoft.com/office/officeart/2005/8/layout/vList3"/>
    <dgm:cxn modelId="{D088A89E-06BB-4FB4-9383-2D5C30596286}" type="presParOf" srcId="{5FAF8A55-DF19-4DB7-AD7A-42DDA597BCC5}" destId="{1052D8B0-661C-4F71-AF2C-1AE03BEBBBD1}" srcOrd="1" destOrd="0" presId="urn:microsoft.com/office/officeart/2005/8/layout/vList3"/>
    <dgm:cxn modelId="{7760443B-D87C-47BE-A038-4AAF08CD6640}" type="presParOf" srcId="{48C22DA6-C0FF-415C-9F32-BDC90026A11A}" destId="{3D1FD8AB-E040-4BA2-9E49-5E05B5731B98}" srcOrd="1" destOrd="0" presId="urn:microsoft.com/office/officeart/2005/8/layout/vList3"/>
    <dgm:cxn modelId="{E68F82CD-4099-4236-8276-04B99EEA9056}" type="presParOf" srcId="{48C22DA6-C0FF-415C-9F32-BDC90026A11A}" destId="{C1CFB7AD-ED61-419F-B67C-DF89875FB1A8}" srcOrd="2" destOrd="0" presId="urn:microsoft.com/office/officeart/2005/8/layout/vList3"/>
    <dgm:cxn modelId="{BB6EFA56-D7AA-4F30-90CF-C8E12DFE2F23}" type="presParOf" srcId="{C1CFB7AD-ED61-419F-B67C-DF89875FB1A8}" destId="{EAB94C66-5F4E-4745-BAA3-3B2549CDD10F}" srcOrd="0" destOrd="0" presId="urn:microsoft.com/office/officeart/2005/8/layout/vList3"/>
    <dgm:cxn modelId="{EB1ECDC9-8435-4138-AF28-BCEE1C9FC420}" type="presParOf" srcId="{C1CFB7AD-ED61-419F-B67C-DF89875FB1A8}" destId="{129D59F5-92C3-4BDB-BC4E-EE2CB39CDE7B}" srcOrd="1" destOrd="0" presId="urn:microsoft.com/office/officeart/2005/8/layout/vList3"/>
    <dgm:cxn modelId="{3FC30F91-5A40-4999-BA5A-241FC891BA8E}" type="presParOf" srcId="{48C22DA6-C0FF-415C-9F32-BDC90026A11A}" destId="{D6AD2F07-65E6-4E50-82DC-EA3BBDD8456B}" srcOrd="3" destOrd="0" presId="urn:microsoft.com/office/officeart/2005/8/layout/vList3"/>
    <dgm:cxn modelId="{D8A071BA-D6EF-45D3-8BEA-109A9EC1DDB2}" type="presParOf" srcId="{48C22DA6-C0FF-415C-9F32-BDC90026A11A}" destId="{BE271BDE-287F-46AA-AE07-A4CA2F1B0C32}" srcOrd="4" destOrd="0" presId="urn:microsoft.com/office/officeart/2005/8/layout/vList3"/>
    <dgm:cxn modelId="{21035CBF-766D-45DA-A2C2-9BFE4D31EDDA}" type="presParOf" srcId="{BE271BDE-287F-46AA-AE07-A4CA2F1B0C32}" destId="{7A058F30-5540-42E8-8041-FB7697CAC6C3}" srcOrd="0" destOrd="0" presId="urn:microsoft.com/office/officeart/2005/8/layout/vList3"/>
    <dgm:cxn modelId="{FD61B07F-FEBA-4686-8294-402EADE42A75}" type="presParOf" srcId="{BE271BDE-287F-46AA-AE07-A4CA2F1B0C32}" destId="{A8F80870-935D-4522-AF89-D3AAE414ABF6}" srcOrd="1" destOrd="0" presId="urn:microsoft.com/office/officeart/2005/8/layout/vList3"/>
    <dgm:cxn modelId="{548A9632-4C3B-4581-873E-3D2659012E36}" type="presParOf" srcId="{48C22DA6-C0FF-415C-9F32-BDC90026A11A}" destId="{E6A5826F-3217-4A31-8044-3A286390D492}" srcOrd="5" destOrd="0" presId="urn:microsoft.com/office/officeart/2005/8/layout/vList3"/>
    <dgm:cxn modelId="{8460CC2A-F140-4424-B025-4C2BFF54055E}" type="presParOf" srcId="{48C22DA6-C0FF-415C-9F32-BDC90026A11A}" destId="{FF1BB0F3-B978-4E9D-8989-39EB1848E582}" srcOrd="6" destOrd="0" presId="urn:microsoft.com/office/officeart/2005/8/layout/vList3"/>
    <dgm:cxn modelId="{B98DEEF6-C7E4-4A78-A8DF-2B312C756BD4}" type="presParOf" srcId="{FF1BB0F3-B978-4E9D-8989-39EB1848E582}" destId="{D36C0E4B-05FE-4FBD-99B8-75F9980B6F80}" srcOrd="0" destOrd="0" presId="urn:microsoft.com/office/officeart/2005/8/layout/vList3"/>
    <dgm:cxn modelId="{9B05BBE3-045C-45F6-912F-7CEFB6677482}" type="presParOf" srcId="{FF1BB0F3-B978-4E9D-8989-39EB1848E582}" destId="{AE5B4226-72E8-4005-93FE-A88487766BF8}" srcOrd="1" destOrd="0" presId="urn:microsoft.com/office/officeart/2005/8/layout/vList3"/>
    <dgm:cxn modelId="{CDCE5466-3CF0-48C7-9652-E75588CC996F}" type="presParOf" srcId="{48C22DA6-C0FF-415C-9F32-BDC90026A11A}" destId="{E987FC7C-90BD-4609-9C51-A0C77C6EAD3A}" srcOrd="7" destOrd="0" presId="urn:microsoft.com/office/officeart/2005/8/layout/vList3"/>
    <dgm:cxn modelId="{F49C6B0C-1ACD-4927-8802-7F8F3DC1DC29}" type="presParOf" srcId="{48C22DA6-C0FF-415C-9F32-BDC90026A11A}" destId="{35C6F7C5-4103-4E8D-B653-AC711AF983EB}" srcOrd="8" destOrd="0" presId="urn:microsoft.com/office/officeart/2005/8/layout/vList3"/>
    <dgm:cxn modelId="{FEC7B64F-E97C-4AAF-88A5-445181B20AD7}" type="presParOf" srcId="{35C6F7C5-4103-4E8D-B653-AC711AF983EB}" destId="{63F3730D-2756-4CC6-B468-CC24745C4B26}" srcOrd="0" destOrd="0" presId="urn:microsoft.com/office/officeart/2005/8/layout/vList3"/>
    <dgm:cxn modelId="{0E1C3F6C-5E56-477F-9C5A-4BD3E20B9A6A}" type="presParOf" srcId="{35C6F7C5-4103-4E8D-B653-AC711AF983EB}" destId="{7B2A381D-25BA-4773-A419-A758E019943F}" srcOrd="1" destOrd="0" presId="urn:microsoft.com/office/officeart/2005/8/layout/vList3"/>
    <dgm:cxn modelId="{4435AC82-C008-44B5-B695-26219EA3A20A}" type="presParOf" srcId="{48C22DA6-C0FF-415C-9F32-BDC90026A11A}" destId="{543D61D6-67E6-40DA-A503-2BC5E342CE45}" srcOrd="9" destOrd="0" presId="urn:microsoft.com/office/officeart/2005/8/layout/vList3"/>
    <dgm:cxn modelId="{2C62DC42-8473-46ED-B684-43D72E488441}" type="presParOf" srcId="{48C22DA6-C0FF-415C-9F32-BDC90026A11A}" destId="{64A14BA4-9F24-46C3-965C-1A185CA1DCB5}" srcOrd="10" destOrd="0" presId="urn:microsoft.com/office/officeart/2005/8/layout/vList3"/>
    <dgm:cxn modelId="{894EFB13-CB2C-4D9A-AC71-4B124C3B0207}" type="presParOf" srcId="{64A14BA4-9F24-46C3-965C-1A185CA1DCB5}" destId="{AC639DF5-9C63-4E74-9288-8D420045CF33}" srcOrd="0" destOrd="0" presId="urn:microsoft.com/office/officeart/2005/8/layout/vList3"/>
    <dgm:cxn modelId="{673CC166-15AF-4499-8AD8-B18FF00342AD}" type="presParOf" srcId="{64A14BA4-9F24-46C3-965C-1A185CA1DCB5}" destId="{2CC4A917-15B5-4D67-AD81-AF7EB608E299}" srcOrd="1" destOrd="0" presId="urn:microsoft.com/office/officeart/2005/8/layout/vList3"/>
    <dgm:cxn modelId="{2086A723-04C7-4E05-AEDD-C52C6E25AC00}" type="presParOf" srcId="{48C22DA6-C0FF-415C-9F32-BDC90026A11A}" destId="{23D884AB-E034-4DEB-9659-01F17901C5CA}" srcOrd="11" destOrd="0" presId="urn:microsoft.com/office/officeart/2005/8/layout/vList3"/>
    <dgm:cxn modelId="{D9C3F6FB-EF41-4840-B1C4-02D7B8A012E3}" type="presParOf" srcId="{48C22DA6-C0FF-415C-9F32-BDC90026A11A}" destId="{8F7A994E-CE5A-4A19-B484-45DA4D77A8EB}" srcOrd="12" destOrd="0" presId="urn:microsoft.com/office/officeart/2005/8/layout/vList3"/>
    <dgm:cxn modelId="{ABF401E9-A9BF-497C-843A-16084421FD9A}" type="presParOf" srcId="{8F7A994E-CE5A-4A19-B484-45DA4D77A8EB}" destId="{753B31BB-8004-4499-AC89-3C2C015E1918}" srcOrd="0" destOrd="0" presId="urn:microsoft.com/office/officeart/2005/8/layout/vList3"/>
    <dgm:cxn modelId="{BF570FB7-470E-46D8-8251-75C8361FC1D2}" type="presParOf" srcId="{8F7A994E-CE5A-4A19-B484-45DA4D77A8EB}" destId="{E4FE6B8B-E8CB-440D-8DC5-DDC9B34F009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29D0DE-2A19-4CA0-83C6-A1C594CA595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48C22DA6-C0FF-415C-9F32-BDC90026A11A}" type="pres">
      <dgm:prSet presAssocID="{AE29D0DE-2A19-4CA0-83C6-A1C594CA5954}" presName="linearFlow" presStyleCnt="0">
        <dgm:presLayoutVars>
          <dgm:dir/>
          <dgm:resizeHandles val="exact"/>
        </dgm:presLayoutVars>
      </dgm:prSet>
      <dgm:spPr/>
    </dgm:pt>
  </dgm:ptLst>
  <dgm:cxnLst>
    <dgm:cxn modelId="{B692E8D8-E975-4BBC-9353-68A1FEECF68E}" type="presOf" srcId="{AE29D0DE-2A19-4CA0-83C6-A1C594CA5954}" destId="{48C22DA6-C0FF-415C-9F32-BDC90026A11A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18851-932A-47A7-AD8B-F7E05A00CF40}">
      <dsp:nvSpPr>
        <dsp:cNvPr id="0" name=""/>
        <dsp:cNvSpPr/>
      </dsp:nvSpPr>
      <dsp:spPr>
        <a:xfrm>
          <a:off x="-3517395" y="-540684"/>
          <a:ext cx="4193489" cy="4193489"/>
        </a:xfrm>
        <a:prstGeom prst="blockArc">
          <a:avLst>
            <a:gd name="adj1" fmla="val 18900000"/>
            <a:gd name="adj2" fmla="val 2700000"/>
            <a:gd name="adj3" fmla="val 51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225B1D-F4AD-4231-A205-3E28E94B7374}">
      <dsp:nvSpPr>
        <dsp:cNvPr id="0" name=""/>
        <dsp:cNvSpPr/>
      </dsp:nvSpPr>
      <dsp:spPr>
        <a:xfrm>
          <a:off x="431810" y="311212"/>
          <a:ext cx="5357738" cy="622424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2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049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rPr>
            <a:t>Processo</a:t>
          </a:r>
          <a:endParaRPr lang="pt-BR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skerville Old Face" pitchFamily="18" charset="0"/>
          </a:endParaRPr>
        </a:p>
      </dsp:txBody>
      <dsp:txXfrm>
        <a:off x="431810" y="311212"/>
        <a:ext cx="5357738" cy="622424"/>
      </dsp:txXfrm>
    </dsp:sp>
    <dsp:sp modelId="{52D046CF-EC39-4500-82C8-95950C96C241}">
      <dsp:nvSpPr>
        <dsp:cNvPr id="0" name=""/>
        <dsp:cNvSpPr/>
      </dsp:nvSpPr>
      <dsp:spPr>
        <a:xfrm>
          <a:off x="45741" y="233409"/>
          <a:ext cx="778030" cy="7780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169E6-A6F0-4B35-B35E-8A0AAC337DD6}">
      <dsp:nvSpPr>
        <dsp:cNvPr id="0" name=""/>
        <dsp:cNvSpPr/>
      </dsp:nvSpPr>
      <dsp:spPr>
        <a:xfrm>
          <a:off x="661008" y="1244848"/>
          <a:ext cx="5131487" cy="622424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2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049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rPr>
            <a:t>Pessoas</a:t>
          </a:r>
          <a:endParaRPr lang="pt-BR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skerville Old Face" pitchFamily="18" charset="0"/>
          </a:endParaRPr>
        </a:p>
      </dsp:txBody>
      <dsp:txXfrm>
        <a:off x="661008" y="1244848"/>
        <a:ext cx="5131487" cy="622424"/>
      </dsp:txXfrm>
    </dsp:sp>
    <dsp:sp modelId="{F013BBBD-4632-455C-9D32-CAB7D0D05E08}">
      <dsp:nvSpPr>
        <dsp:cNvPr id="0" name=""/>
        <dsp:cNvSpPr/>
      </dsp:nvSpPr>
      <dsp:spPr>
        <a:xfrm>
          <a:off x="271993" y="1167044"/>
          <a:ext cx="778030" cy="7780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0979A-AD66-4389-B2B6-4F69A85A40BA}">
      <dsp:nvSpPr>
        <dsp:cNvPr id="0" name=""/>
        <dsp:cNvSpPr/>
      </dsp:nvSpPr>
      <dsp:spPr>
        <a:xfrm>
          <a:off x="434756" y="2178484"/>
          <a:ext cx="5357738" cy="622424"/>
        </a:xfrm>
        <a:prstGeom prst="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bg2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049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rPr>
            <a:t>Sistema</a:t>
          </a:r>
          <a:endParaRPr lang="pt-BR" sz="3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skerville Old Face" pitchFamily="18" charset="0"/>
          </a:endParaRPr>
        </a:p>
      </dsp:txBody>
      <dsp:txXfrm>
        <a:off x="434756" y="2178484"/>
        <a:ext cx="5357738" cy="622424"/>
      </dsp:txXfrm>
    </dsp:sp>
    <dsp:sp modelId="{A1FE1ABC-08E3-4825-9B5D-BADC9B9AA0E5}">
      <dsp:nvSpPr>
        <dsp:cNvPr id="0" name=""/>
        <dsp:cNvSpPr/>
      </dsp:nvSpPr>
      <dsp:spPr>
        <a:xfrm>
          <a:off x="45741" y="2100681"/>
          <a:ext cx="778030" cy="7780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2D8B0-661C-4F71-AF2C-1AE03BEBBBD1}">
      <dsp:nvSpPr>
        <dsp:cNvPr id="0" name=""/>
        <dsp:cNvSpPr/>
      </dsp:nvSpPr>
      <dsp:spPr>
        <a:xfrm rot="10800000">
          <a:off x="1229999" y="4114"/>
          <a:ext cx="4243088" cy="64500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rgbClr val="00660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30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Abertura do Trabalho com os </a:t>
          </a:r>
          <a:r>
            <a:rPr lang="pt-BR" sz="18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Responsáveis</a:t>
          </a:r>
          <a:endParaRPr lang="pt-BR" sz="1800" b="1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391250" y="4114"/>
        <a:ext cx="4081837" cy="645006"/>
      </dsp:txXfrm>
    </dsp:sp>
    <dsp:sp modelId="{97B2F709-7996-4567-B134-15333329CF2C}">
      <dsp:nvSpPr>
        <dsp:cNvPr id="0" name=""/>
        <dsp:cNvSpPr/>
      </dsp:nvSpPr>
      <dsp:spPr>
        <a:xfrm>
          <a:off x="907496" y="4114"/>
          <a:ext cx="645006" cy="64500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rgbClr val="00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D59F5-92C3-4BDB-BC4E-EE2CB39CDE7B}">
      <dsp:nvSpPr>
        <dsp:cNvPr id="0" name=""/>
        <dsp:cNvSpPr/>
      </dsp:nvSpPr>
      <dsp:spPr>
        <a:xfrm rot="10800000">
          <a:off x="1229999" y="841659"/>
          <a:ext cx="4243088" cy="64500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rgbClr val="00660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30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Conhecimento da Estrutura, Instalações &amp; área de trabalho.</a:t>
          </a:r>
          <a:endParaRPr lang="pt-BR" sz="1800" b="1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391250" y="841659"/>
        <a:ext cx="4081837" cy="645006"/>
      </dsp:txXfrm>
    </dsp:sp>
    <dsp:sp modelId="{EAB94C66-5F4E-4745-BAA3-3B2549CDD10F}">
      <dsp:nvSpPr>
        <dsp:cNvPr id="0" name=""/>
        <dsp:cNvSpPr/>
      </dsp:nvSpPr>
      <dsp:spPr>
        <a:xfrm>
          <a:off x="907496" y="841659"/>
          <a:ext cx="645006" cy="64500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rgbClr val="00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80870-935D-4522-AF89-D3AAE414ABF6}">
      <dsp:nvSpPr>
        <dsp:cNvPr id="0" name=""/>
        <dsp:cNvSpPr/>
      </dsp:nvSpPr>
      <dsp:spPr>
        <a:xfrm rot="10800000">
          <a:off x="1229999" y="1679204"/>
          <a:ext cx="4243088" cy="64500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rgbClr val="00660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30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Revisão da Metodologia Aplicada </a:t>
          </a:r>
          <a:r>
            <a:rPr lang="pt-BR" sz="1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– </a:t>
          </a:r>
          <a:r>
            <a:rPr lang="pt-BR" sz="1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Sistemática &amp; Critérios</a:t>
          </a:r>
          <a:endParaRPr lang="pt-BR" sz="1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391250" y="1679204"/>
        <a:ext cx="4081837" cy="645006"/>
      </dsp:txXfrm>
    </dsp:sp>
    <dsp:sp modelId="{7A058F30-5540-42E8-8041-FB7697CAC6C3}">
      <dsp:nvSpPr>
        <dsp:cNvPr id="0" name=""/>
        <dsp:cNvSpPr/>
      </dsp:nvSpPr>
      <dsp:spPr>
        <a:xfrm>
          <a:off x="907496" y="1679204"/>
          <a:ext cx="645006" cy="64500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00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B4226-72E8-4005-93FE-A88487766BF8}">
      <dsp:nvSpPr>
        <dsp:cNvPr id="0" name=""/>
        <dsp:cNvSpPr/>
      </dsp:nvSpPr>
      <dsp:spPr>
        <a:xfrm rot="10800000">
          <a:off x="1229999" y="2516749"/>
          <a:ext cx="4243088" cy="64500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rgbClr val="00660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30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Planejamento das Amostragens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Dias, Nos observações</a:t>
          </a:r>
          <a:endParaRPr lang="pt-BR" sz="1800" b="1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391250" y="2516749"/>
        <a:ext cx="4081837" cy="645006"/>
      </dsp:txXfrm>
    </dsp:sp>
    <dsp:sp modelId="{D36C0E4B-05FE-4FBD-99B8-75F9980B6F80}">
      <dsp:nvSpPr>
        <dsp:cNvPr id="0" name=""/>
        <dsp:cNvSpPr/>
      </dsp:nvSpPr>
      <dsp:spPr>
        <a:xfrm>
          <a:off x="907496" y="2516749"/>
          <a:ext cx="645006" cy="645006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rgbClr val="00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A381D-25BA-4773-A419-A758E019943F}">
      <dsp:nvSpPr>
        <dsp:cNvPr id="0" name=""/>
        <dsp:cNvSpPr/>
      </dsp:nvSpPr>
      <dsp:spPr>
        <a:xfrm rot="10800000">
          <a:off x="1229999" y="3354295"/>
          <a:ext cx="4243088" cy="64500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rgbClr val="00660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30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Conscientização do Trabalho</a:t>
          </a:r>
          <a:endParaRPr lang="pt-BR" sz="1800" b="1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391250" y="3354295"/>
        <a:ext cx="4081837" cy="645006"/>
      </dsp:txXfrm>
    </dsp:sp>
    <dsp:sp modelId="{63F3730D-2756-4CC6-B468-CC24745C4B26}">
      <dsp:nvSpPr>
        <dsp:cNvPr id="0" name=""/>
        <dsp:cNvSpPr/>
      </dsp:nvSpPr>
      <dsp:spPr>
        <a:xfrm>
          <a:off x="907496" y="3354295"/>
          <a:ext cx="645006" cy="645006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rgbClr val="00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4A917-15B5-4D67-AD81-AF7EB608E299}">
      <dsp:nvSpPr>
        <dsp:cNvPr id="0" name=""/>
        <dsp:cNvSpPr/>
      </dsp:nvSpPr>
      <dsp:spPr>
        <a:xfrm rot="10800000">
          <a:off x="1229999" y="4191840"/>
          <a:ext cx="4243088" cy="64500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rgbClr val="00660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30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Execução</a:t>
          </a:r>
          <a:endParaRPr lang="pt-BR" sz="1800" b="1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391250" y="4191840"/>
        <a:ext cx="4081837" cy="645006"/>
      </dsp:txXfrm>
    </dsp:sp>
    <dsp:sp modelId="{AC639DF5-9C63-4E74-9288-8D420045CF33}">
      <dsp:nvSpPr>
        <dsp:cNvPr id="0" name=""/>
        <dsp:cNvSpPr/>
      </dsp:nvSpPr>
      <dsp:spPr>
        <a:xfrm>
          <a:off x="907496" y="4191840"/>
          <a:ext cx="645006" cy="645006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rgbClr val="00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E6B8B-E8CB-440D-8DC5-DDC9B34F009B}">
      <dsp:nvSpPr>
        <dsp:cNvPr id="0" name=""/>
        <dsp:cNvSpPr/>
      </dsp:nvSpPr>
      <dsp:spPr>
        <a:xfrm rot="10800000">
          <a:off x="1229999" y="5029385"/>
          <a:ext cx="4243088" cy="645006"/>
        </a:xfrm>
        <a:prstGeom prst="homePlate">
          <a:avLst/>
        </a:prstGeom>
        <a:solidFill>
          <a:srgbClr val="92D050"/>
        </a:solidFill>
        <a:ln w="25400" cap="flat" cmpd="sng" algn="ctr">
          <a:solidFill>
            <a:srgbClr val="00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30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Processamento &amp; Analise das Informações</a:t>
          </a:r>
          <a:endParaRPr lang="pt-BR" sz="1800" b="1" kern="1200" dirty="0">
            <a:solidFill>
              <a:schemeClr val="tx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391250" y="5029385"/>
        <a:ext cx="4081837" cy="645006"/>
      </dsp:txXfrm>
    </dsp:sp>
    <dsp:sp modelId="{753B31BB-8004-4499-AC89-3C2C015E1918}">
      <dsp:nvSpPr>
        <dsp:cNvPr id="0" name=""/>
        <dsp:cNvSpPr/>
      </dsp:nvSpPr>
      <dsp:spPr>
        <a:xfrm>
          <a:off x="907496" y="5029385"/>
          <a:ext cx="645006" cy="645006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rgbClr val="006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E6B84-90F1-4EF6-A40D-58DAE82DD602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98BD1-E3E9-4F48-8E01-AFCD748F70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36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Heiti SC Light"/>
                <a:cs typeface="Heiti SC Light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Heiti SC Light"/>
                <a:cs typeface="Heiti SC Light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Heiti SC Light"/>
                <a:cs typeface="Heiti SC Light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Heiti SC Light"/>
                <a:cs typeface="Heiti SC Light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Heiti SC Light"/>
                <a:cs typeface="Heiti SC Ligh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Heiti SC Light"/>
                <a:cs typeface="Heiti SC Ligh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Heiti SC Light"/>
                <a:cs typeface="Heiti SC Ligh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Heiti SC Light"/>
                <a:cs typeface="Heiti SC Ligh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Heiti SC Light"/>
                <a:cs typeface="Heiti SC Light"/>
              </a:defRPr>
            </a:lvl9pPr>
          </a:lstStyle>
          <a:p>
            <a:pPr eaLnBrk="1" hangingPunct="1"/>
            <a:fld id="{1E94AF9A-C438-4D2A-9C91-FE7759172C66}" type="slidenum">
              <a:rPr lang="pt-BR" smtClean="0"/>
              <a:pPr eaLnBrk="1" hangingPunct="1"/>
              <a:t>30</a:t>
            </a:fld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46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732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0146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84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843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72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70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2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44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308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3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520CF-F1DD-40D1-A5C3-B6E4A0F5BD5E}" type="datetimeFigureOut">
              <a:rPr lang="pt-BR" smtClean="0"/>
              <a:t>20/02/2014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C8AEB-9DC8-49B9-9830-E8E75B47EE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60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oleObject" Target="../embeddings/Microsoft_Excel_97-2003_Worksheet1.xls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Excel_97-2003_Worksheet2.xls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oleObject" Target="../embeddings/Microsoft_Excel_97-2003_Worksheet3.xls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xcel_97-2003_Worksheet4.xls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png"/><Relationship Id="rId5" Type="http://schemas.openxmlformats.org/officeDocument/2006/relationships/image" Target="../media/image33.e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5.png"/><Relationship Id="rId10" Type="http://schemas.openxmlformats.org/officeDocument/2006/relationships/image" Target="../media/image1.png"/><Relationship Id="rId4" Type="http://schemas.openxmlformats.org/officeDocument/2006/relationships/oleObject" Target="../embeddings/Microsoft_Excel_97-2003_Worksheet5.xls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png"/><Relationship Id="rId5" Type="http://schemas.openxmlformats.org/officeDocument/2006/relationships/oleObject" Target="../embeddings/Microsoft_Excel_97-2003_Worksheet6.xls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png"/><Relationship Id="rId5" Type="http://schemas.openxmlformats.org/officeDocument/2006/relationships/oleObject" Target="../embeddings/Microsoft_Excel_97-2003_Worksheet7.xls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179512" y="4077072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2195736" y="4725144"/>
            <a:ext cx="187220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96752"/>
            <a:ext cx="4320480" cy="4176464"/>
          </a:xfrm>
          <a:prstGeom prst="flowChartMagneticTape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79512" y="1196752"/>
            <a:ext cx="4104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 </a:t>
            </a:r>
          </a:p>
          <a:p>
            <a:pPr algn="ctr"/>
            <a:r>
              <a:rPr lang="pt-B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</a:t>
            </a:r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</a:t>
            </a:r>
            <a:endParaRPr lang="pt-BR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Auditoria</a:t>
            </a:r>
          </a:p>
        </p:txBody>
      </p:sp>
    </p:spTree>
    <p:extLst>
      <p:ext uri="{BB962C8B-B14F-4D97-AF65-F5344CB8AC3E}">
        <p14:creationId xmlns:p14="http://schemas.microsoft.com/office/powerpoint/2010/main" val="224888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upo 10"/>
          <p:cNvGrpSpPr>
            <a:grpSpLocks/>
          </p:cNvGrpSpPr>
          <p:nvPr/>
        </p:nvGrpSpPr>
        <p:grpSpPr bwMode="auto">
          <a:xfrm>
            <a:off x="622846" y="1150814"/>
            <a:ext cx="5437064" cy="810369"/>
            <a:chOff x="1685171" y="2471175"/>
            <a:chExt cx="5746238" cy="951243"/>
          </a:xfrm>
        </p:grpSpPr>
        <p:sp>
          <p:nvSpPr>
            <p:cNvPr id="13" name="Pentágono 12"/>
            <p:cNvSpPr/>
            <p:nvPr/>
          </p:nvSpPr>
          <p:spPr>
            <a:xfrm rot="10800000">
              <a:off x="1685171" y="2471175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Pentágono 4"/>
            <p:cNvSpPr/>
            <p:nvPr/>
          </p:nvSpPr>
          <p:spPr>
            <a:xfrm rot="21600000">
              <a:off x="1923467" y="2471175"/>
              <a:ext cx="5507942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5250" rIns="177800" bIns="95250" spcCol="1270" anchor="ctr"/>
            <a:lstStyle/>
            <a:p>
              <a:pPr defTabSz="78132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Planejamento do Trabalho &amp; Amostragens</a:t>
              </a:r>
            </a:p>
            <a:p>
              <a:pPr defTabSz="78132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8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Dias, Nos de Observações, Locais.</a:t>
              </a:r>
            </a:p>
          </p:txBody>
        </p:sp>
      </p:grpSp>
      <p:sp>
        <p:nvSpPr>
          <p:cNvPr id="12" name="Elipse 11"/>
          <p:cNvSpPr/>
          <p:nvPr/>
        </p:nvSpPr>
        <p:spPr>
          <a:xfrm>
            <a:off x="217662" y="1099469"/>
            <a:ext cx="911944" cy="92199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319236" y="2061642"/>
            <a:ext cx="8353723" cy="24813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64291" tIns="32146" rIns="64291" bIns="32146"/>
          <a:lstStyle>
            <a:lvl1pPr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9pPr>
          </a:lstStyle>
          <a:p>
            <a:pPr>
              <a:lnSpc>
                <a:spcPct val="150000"/>
              </a:lnSpc>
            </a:pPr>
            <a:endParaRPr lang="pt-BR" sz="1700" b="1" u="sng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Entendimento Estatístico do volume e tipos do Trabalho por especialidade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Realizar amostragem teste para validação do método e gerar informações preliminares de desempenho e perfil.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Calculo do numero de amostragem necessárias para ter validade estatística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Planejamento de execução da amostragem (por especialidade , locais, dia)</a:t>
            </a:r>
          </a:p>
          <a:p>
            <a:pPr>
              <a:lnSpc>
                <a:spcPct val="150000"/>
              </a:lnSpc>
            </a:pPr>
            <a:r>
              <a:rPr lang="pt-BR" sz="17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       </a:t>
            </a:r>
          </a:p>
        </p:txBody>
      </p:sp>
      <p:pic>
        <p:nvPicPr>
          <p:cNvPr id="22533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" y="4542979"/>
            <a:ext cx="1521396" cy="121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Conector reto 10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123495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upo 8"/>
          <p:cNvGrpSpPr>
            <a:grpSpLocks/>
          </p:cNvGrpSpPr>
          <p:nvPr/>
        </p:nvGrpSpPr>
        <p:grpSpPr bwMode="auto">
          <a:xfrm>
            <a:off x="622846" y="1150814"/>
            <a:ext cx="5438180" cy="810369"/>
            <a:chOff x="1685171" y="3706372"/>
            <a:chExt cx="5746238" cy="951243"/>
          </a:xfrm>
        </p:grpSpPr>
        <p:sp>
          <p:nvSpPr>
            <p:cNvPr id="15" name="Pentágono 14"/>
            <p:cNvSpPr/>
            <p:nvPr/>
          </p:nvSpPr>
          <p:spPr>
            <a:xfrm rot="10800000">
              <a:off x="1685171" y="3706372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 rot="21600000">
              <a:off x="1923418" y="3706372"/>
              <a:ext cx="5507991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Conscientização do Trabalho</a:t>
              </a:r>
            </a:p>
          </p:txBody>
        </p:sp>
      </p:grpSp>
      <p:sp>
        <p:nvSpPr>
          <p:cNvPr id="10" name="Elipse 9"/>
          <p:cNvSpPr/>
          <p:nvPr/>
        </p:nvSpPr>
        <p:spPr>
          <a:xfrm>
            <a:off x="217661" y="1099469"/>
            <a:ext cx="900782" cy="92199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00" y="2538409"/>
            <a:ext cx="2698998" cy="23574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" name="Retângulo 3"/>
          <p:cNvSpPr/>
          <p:nvPr/>
        </p:nvSpPr>
        <p:spPr>
          <a:xfrm>
            <a:off x="521271" y="2431107"/>
            <a:ext cx="4809753" cy="2927242"/>
          </a:xfrm>
          <a:prstGeom prst="rect">
            <a:avLst/>
          </a:prstGeom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31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Esclarecer as lideranças e os colaboradores sobre o processo de aplicação do trabalho de Amostragem solicitar apoio e atitude positiva!!!</a:t>
            </a:r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onector reto 12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3812850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upo 8"/>
          <p:cNvGrpSpPr>
            <a:grpSpLocks/>
          </p:cNvGrpSpPr>
          <p:nvPr/>
        </p:nvGrpSpPr>
        <p:grpSpPr bwMode="auto">
          <a:xfrm>
            <a:off x="622846" y="1150814"/>
            <a:ext cx="5438180" cy="810369"/>
            <a:chOff x="1685171" y="3706372"/>
            <a:chExt cx="5746238" cy="951243"/>
          </a:xfrm>
        </p:grpSpPr>
        <p:sp>
          <p:nvSpPr>
            <p:cNvPr id="15" name="Pentágono 14"/>
            <p:cNvSpPr/>
            <p:nvPr/>
          </p:nvSpPr>
          <p:spPr>
            <a:xfrm rot="10800000">
              <a:off x="1685171" y="3706372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Pentágono 4"/>
            <p:cNvSpPr/>
            <p:nvPr/>
          </p:nvSpPr>
          <p:spPr>
            <a:xfrm rot="21600000">
              <a:off x="1923418" y="3706372"/>
              <a:ext cx="5507991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Conscientização do Trabalho</a:t>
              </a:r>
            </a:p>
          </p:txBody>
        </p:sp>
      </p:grpSp>
      <p:sp>
        <p:nvSpPr>
          <p:cNvPr id="10" name="Elipse 9"/>
          <p:cNvSpPr/>
          <p:nvPr/>
        </p:nvSpPr>
        <p:spPr>
          <a:xfrm>
            <a:off x="217661" y="1099469"/>
            <a:ext cx="900782" cy="92199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Retângulo 3"/>
          <p:cNvSpPr/>
          <p:nvPr/>
        </p:nvSpPr>
        <p:spPr>
          <a:xfrm>
            <a:off x="4673576" y="2431107"/>
            <a:ext cx="4354339" cy="2219356"/>
          </a:xfrm>
          <a:prstGeom prst="rect">
            <a:avLst/>
          </a:prstGeom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Consiste na execução das amostragens na quantidade calculada, nas especialidades estabelecidas e dentro do cronograma desenvolvido:</a:t>
            </a:r>
          </a:p>
          <a:p>
            <a:pPr>
              <a:defRPr/>
            </a:pPr>
            <a:r>
              <a:rPr 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1º Amostragem Preliminar para Calculo do No de  Amostragem</a:t>
            </a:r>
          </a:p>
          <a:p>
            <a:pPr>
              <a:defRPr/>
            </a:pPr>
            <a:r>
              <a:rPr 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2º Tomadas p/Conclusão do Trabalho</a:t>
            </a:r>
          </a:p>
        </p:txBody>
      </p:sp>
      <p:grpSp>
        <p:nvGrpSpPr>
          <p:cNvPr id="24581" name="Grupo 8"/>
          <p:cNvGrpSpPr>
            <a:grpSpLocks/>
          </p:cNvGrpSpPr>
          <p:nvPr/>
        </p:nvGrpSpPr>
        <p:grpSpPr bwMode="auto">
          <a:xfrm>
            <a:off x="552525" y="1099469"/>
            <a:ext cx="5639098" cy="921990"/>
            <a:chOff x="1685171" y="4941570"/>
            <a:chExt cx="5883286" cy="951243"/>
          </a:xfrm>
        </p:grpSpPr>
        <p:sp>
          <p:nvSpPr>
            <p:cNvPr id="12" name="Pentágono 11"/>
            <p:cNvSpPr/>
            <p:nvPr/>
          </p:nvSpPr>
          <p:spPr>
            <a:xfrm rot="10800000">
              <a:off x="1685171" y="4941570"/>
              <a:ext cx="5745870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3" name="Pentágono 4"/>
            <p:cNvSpPr/>
            <p:nvPr/>
          </p:nvSpPr>
          <p:spPr>
            <a:xfrm>
              <a:off x="2060155" y="4941570"/>
              <a:ext cx="5508302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Execução</a:t>
              </a:r>
            </a:p>
          </p:txBody>
        </p:sp>
      </p:grpSp>
      <p:sp>
        <p:nvSpPr>
          <p:cNvPr id="11" name="Elipse 10"/>
          <p:cNvSpPr/>
          <p:nvPr/>
        </p:nvSpPr>
        <p:spPr>
          <a:xfrm>
            <a:off x="217662" y="1099469"/>
            <a:ext cx="911944" cy="92199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Picture 2" descr="C:\Documents and Settings\FAAE\Meus documentos\CONSULT AMG\MANSERVE Uberaba\101MSDCF\DSC006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6406" r="19920"/>
          <a:stretch>
            <a:fillRect/>
          </a:stretch>
        </p:blipFill>
        <p:spPr bwMode="auto">
          <a:xfrm>
            <a:off x="505011" y="1808820"/>
            <a:ext cx="2902485" cy="318972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1010" y="2618910"/>
            <a:ext cx="3139274" cy="22783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6" t="66382" r="19061" b="14326"/>
          <a:stretch>
            <a:fillRect/>
          </a:stretch>
        </p:blipFill>
        <p:spPr bwMode="auto">
          <a:xfrm>
            <a:off x="319028" y="3892227"/>
            <a:ext cx="3232835" cy="201767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sp>
        <p:nvSpPr>
          <p:cNvPr id="21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Conector reto 22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3564587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 l="1247" t="1187" r="1103" b="2258"/>
          <a:stretch>
            <a:fillRect/>
          </a:stretch>
        </p:blipFill>
        <p:spPr bwMode="auto">
          <a:xfrm>
            <a:off x="477738" y="1099468"/>
            <a:ext cx="8448601" cy="5509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6"/>
          <p:cNvSpPr txBox="1"/>
          <p:nvPr/>
        </p:nvSpPr>
        <p:spPr>
          <a:xfrm>
            <a:off x="1071563" y="3105299"/>
            <a:ext cx="7000875" cy="1201043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5" tIns="45718" rIns="91435" bIns="45718">
            <a:spAutoFit/>
          </a:bodyPr>
          <a:lstStyle>
            <a:defPPr>
              <a:defRPr lang="pt-PT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ctr">
              <a:defRPr/>
            </a:pPr>
            <a:r>
              <a:rPr lang="pt-BR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Modelo!</a:t>
            </a:r>
          </a:p>
          <a:p>
            <a:pPr algn="ctr">
              <a:defRPr/>
            </a:pPr>
            <a:r>
              <a:rPr lang="pt-BR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vide documentação 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555776" y="116632"/>
            <a:ext cx="6568902" cy="6764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pPr algn="r" eaLnBrk="0" hangingPunct="0">
              <a:defRPr/>
            </a:pPr>
            <a:r>
              <a:rPr lang="pt-B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Tahoma" pitchFamily="34" charset="0"/>
              </a:rPr>
              <a:t>Work Sample</a:t>
            </a:r>
            <a:endParaRPr 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cs typeface="Tahoma" pitchFamily="34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869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"/>
          <p:cNvSpPr>
            <a:spLocks noChangeArrowheads="1"/>
          </p:cNvSpPr>
          <p:nvPr/>
        </p:nvSpPr>
        <p:spPr bwMode="auto">
          <a:xfrm>
            <a:off x="75903" y="51346"/>
            <a:ext cx="7315646" cy="60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pPr algn="ctr">
              <a:lnSpc>
                <a:spcPct val="95000"/>
              </a:lnSpc>
            </a:pPr>
            <a:endParaRPr lang="pt-BR">
              <a:solidFill>
                <a:srgbClr val="002060"/>
              </a:solidFill>
              <a:latin typeface="Arial Black" pitchFamily="34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t="6934" r="1463" b="35612"/>
          <a:stretch>
            <a:fillRect/>
          </a:stretch>
        </p:blipFill>
        <p:spPr bwMode="auto">
          <a:xfrm>
            <a:off x="215429" y="1071562"/>
            <a:ext cx="8553524" cy="3823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5" t="63652" r="543" b="336"/>
          <a:stretch>
            <a:fillRect/>
          </a:stretch>
        </p:blipFill>
        <p:spPr bwMode="auto">
          <a:xfrm>
            <a:off x="5116711" y="4857750"/>
            <a:ext cx="3098602" cy="1568277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2555776" y="116632"/>
            <a:ext cx="6568902" cy="6764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pPr algn="r" eaLnBrk="0" hangingPunct="0">
              <a:defRPr/>
            </a:pPr>
            <a:r>
              <a:rPr lang="pt-B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Tahoma" pitchFamily="34" charset="0"/>
              </a:rPr>
              <a:t>Work Sample</a:t>
            </a:r>
            <a:endParaRPr 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cs typeface="Tahoma" pitchFamily="34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398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upo 13"/>
          <p:cNvGrpSpPr>
            <a:grpSpLocks/>
          </p:cNvGrpSpPr>
          <p:nvPr/>
        </p:nvGrpSpPr>
        <p:grpSpPr bwMode="auto">
          <a:xfrm>
            <a:off x="561455" y="1099469"/>
            <a:ext cx="5478363" cy="921990"/>
            <a:chOff x="1685171" y="6176767"/>
            <a:chExt cx="5746238" cy="951243"/>
          </a:xfrm>
        </p:grpSpPr>
        <p:sp>
          <p:nvSpPr>
            <p:cNvPr id="18" name="Pentágono 17"/>
            <p:cNvSpPr/>
            <p:nvPr/>
          </p:nvSpPr>
          <p:spPr>
            <a:xfrm rot="10800000">
              <a:off x="1685171" y="6176767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Pentágono 4"/>
            <p:cNvSpPr/>
            <p:nvPr/>
          </p:nvSpPr>
          <p:spPr>
            <a:xfrm rot="21600000">
              <a:off x="1922841" y="6176767"/>
              <a:ext cx="5508568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Processamento &amp; Analise das Informações</a:t>
              </a:r>
            </a:p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Resumo Visão Gráfica</a:t>
              </a:r>
            </a:p>
          </p:txBody>
        </p:sp>
      </p:grp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120551" y="1099469"/>
            <a:ext cx="907480" cy="92199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5606" name="Grupo 5"/>
          <p:cNvGrpSpPr>
            <a:grpSpLocks/>
          </p:cNvGrpSpPr>
          <p:nvPr/>
        </p:nvGrpSpPr>
        <p:grpSpPr bwMode="auto">
          <a:xfrm>
            <a:off x="0" y="1985740"/>
            <a:ext cx="8973220" cy="4010546"/>
            <a:chOff x="601" y="2824164"/>
            <a:chExt cx="12761514" cy="5703836"/>
          </a:xfrm>
        </p:grpSpPr>
        <p:graphicFrame>
          <p:nvGraphicFramePr>
            <p:cNvPr id="25615" name="Gráfico 2"/>
            <p:cNvGraphicFramePr>
              <a:graphicFrameLocks/>
            </p:cNvGraphicFramePr>
            <p:nvPr/>
          </p:nvGraphicFramePr>
          <p:xfrm>
            <a:off x="1070351" y="2824164"/>
            <a:ext cx="11691764" cy="5703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r:id="rId4" imgW="11693141" imgH="5706351" progId="Excel.Chart.8">
                    <p:embed/>
                  </p:oleObj>
                </mc:Choice>
                <mc:Fallback>
                  <p:oleObj r:id="rId4" imgW="11693141" imgH="5706351" progId="Excel.Char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0351" y="2824164"/>
                          <a:ext cx="11691764" cy="57038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CaixaDeTexto 28"/>
            <p:cNvSpPr txBox="1"/>
            <p:nvPr/>
          </p:nvSpPr>
          <p:spPr>
            <a:xfrm>
              <a:off x="601" y="3221034"/>
              <a:ext cx="1311234" cy="3501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pt-B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Amostra 10</a:t>
              </a:r>
            </a:p>
          </p:txBody>
        </p:sp>
      </p:grpSp>
      <p:pic>
        <p:nvPicPr>
          <p:cNvPr id="2560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477" y="1376289"/>
            <a:ext cx="2671092" cy="38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CaixaDeTexto 29"/>
          <p:cNvSpPr txBox="1"/>
          <p:nvPr/>
        </p:nvSpPr>
        <p:spPr bwMode="auto">
          <a:xfrm>
            <a:off x="15627" y="2655466"/>
            <a:ext cx="921990" cy="21880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Amostra 09</a:t>
            </a:r>
          </a:p>
        </p:txBody>
      </p:sp>
      <p:sp>
        <p:nvSpPr>
          <p:cNvPr id="31" name="CaixaDeTexto 30"/>
          <p:cNvSpPr txBox="1"/>
          <p:nvPr/>
        </p:nvSpPr>
        <p:spPr bwMode="auto">
          <a:xfrm>
            <a:off x="15627" y="3010422"/>
            <a:ext cx="921990" cy="21880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Amostra 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aixaDeTexto 31"/>
          <p:cNvSpPr txBox="1"/>
          <p:nvPr/>
        </p:nvSpPr>
        <p:spPr bwMode="auto">
          <a:xfrm>
            <a:off x="15627" y="3378771"/>
            <a:ext cx="921990" cy="21880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Amostra 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endParaRPr 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CaixaDeTexto 32"/>
          <p:cNvSpPr txBox="1"/>
          <p:nvPr/>
        </p:nvSpPr>
        <p:spPr bwMode="auto">
          <a:xfrm>
            <a:off x="15627" y="3719215"/>
            <a:ext cx="921990" cy="21880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Amostra 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endParaRPr 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CaixaDeTexto 33"/>
          <p:cNvSpPr txBox="1"/>
          <p:nvPr/>
        </p:nvSpPr>
        <p:spPr bwMode="auto">
          <a:xfrm>
            <a:off x="15627" y="4087565"/>
            <a:ext cx="921990" cy="21880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Amostra 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aixaDeTexto 34"/>
          <p:cNvSpPr txBox="1"/>
          <p:nvPr/>
        </p:nvSpPr>
        <p:spPr bwMode="auto">
          <a:xfrm>
            <a:off x="35496" y="4478239"/>
            <a:ext cx="921990" cy="21880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Amostra 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CaixaDeTexto 21"/>
          <p:cNvSpPr txBox="1"/>
          <p:nvPr/>
        </p:nvSpPr>
        <p:spPr bwMode="auto">
          <a:xfrm>
            <a:off x="35496" y="4794368"/>
            <a:ext cx="921990" cy="21880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Amostra 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CaixaDeTexto 22"/>
          <p:cNvSpPr txBox="1"/>
          <p:nvPr/>
        </p:nvSpPr>
        <p:spPr bwMode="auto">
          <a:xfrm>
            <a:off x="49610" y="5154408"/>
            <a:ext cx="921990" cy="21880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Amostra 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ixaDeTexto 23"/>
          <p:cNvSpPr txBox="1"/>
          <p:nvPr/>
        </p:nvSpPr>
        <p:spPr bwMode="auto">
          <a:xfrm>
            <a:off x="49610" y="5517232"/>
            <a:ext cx="921990" cy="21880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Amostra </a:t>
            </a:r>
            <a:r>
              <a:rPr lang="pt-B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Conector reto 24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2705459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upo 13"/>
          <p:cNvGrpSpPr>
            <a:grpSpLocks/>
          </p:cNvGrpSpPr>
          <p:nvPr/>
        </p:nvGrpSpPr>
        <p:grpSpPr bwMode="auto">
          <a:xfrm>
            <a:off x="561455" y="1099469"/>
            <a:ext cx="5478363" cy="921990"/>
            <a:chOff x="1685171" y="6176767"/>
            <a:chExt cx="5746238" cy="951243"/>
          </a:xfrm>
        </p:grpSpPr>
        <p:sp>
          <p:nvSpPr>
            <p:cNvPr id="18" name="Pentágono 17"/>
            <p:cNvSpPr/>
            <p:nvPr/>
          </p:nvSpPr>
          <p:spPr>
            <a:xfrm rot="10800000">
              <a:off x="1685171" y="6176767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Pentágono 4"/>
            <p:cNvSpPr/>
            <p:nvPr/>
          </p:nvSpPr>
          <p:spPr>
            <a:xfrm rot="21600000">
              <a:off x="1922841" y="6176767"/>
              <a:ext cx="5508568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Processamento &amp; Analise das Informações</a:t>
              </a:r>
            </a:p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Resumo Visão Gráfica</a:t>
              </a:r>
            </a:p>
          </p:txBody>
        </p:sp>
      </p:grp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120551" y="1099469"/>
            <a:ext cx="907480" cy="92199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663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258" y="5477248"/>
            <a:ext cx="2671092" cy="38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432" y="2163217"/>
            <a:ext cx="3084091" cy="182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8"/>
          <p:cNvGrpSpPr>
            <a:grpSpLocks/>
          </p:cNvGrpSpPr>
          <p:nvPr/>
        </p:nvGrpSpPr>
        <p:grpSpPr bwMode="auto">
          <a:xfrm rot="2927415" flipV="1">
            <a:off x="3453778" y="2273593"/>
            <a:ext cx="1722884" cy="1039001"/>
            <a:chOff x="2151" y="2112"/>
            <a:chExt cx="1114" cy="529"/>
          </a:xfrm>
          <a:solidFill>
            <a:srgbClr val="00CC66"/>
          </a:solidFill>
        </p:grpSpPr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151" y="2112"/>
              <a:ext cx="1114" cy="524"/>
            </a:xfrm>
            <a:custGeom>
              <a:avLst/>
              <a:gdLst>
                <a:gd name="T0" fmla="*/ 0 w 1114"/>
                <a:gd name="T1" fmla="*/ 29 h 524"/>
                <a:gd name="T2" fmla="*/ 30 w 1114"/>
                <a:gd name="T3" fmla="*/ 73 h 524"/>
                <a:gd name="T4" fmla="*/ 73 w 1114"/>
                <a:gd name="T5" fmla="*/ 122 h 524"/>
                <a:gd name="T6" fmla="*/ 129 w 1114"/>
                <a:gd name="T7" fmla="*/ 168 h 524"/>
                <a:gd name="T8" fmla="*/ 194 w 1114"/>
                <a:gd name="T9" fmla="*/ 218 h 524"/>
                <a:gd name="T10" fmla="*/ 270 w 1114"/>
                <a:gd name="T11" fmla="*/ 268 h 524"/>
                <a:gd name="T12" fmla="*/ 370 w 1114"/>
                <a:gd name="T13" fmla="*/ 320 h 524"/>
                <a:gd name="T14" fmla="*/ 463 w 1114"/>
                <a:gd name="T15" fmla="*/ 364 h 524"/>
                <a:gd name="T16" fmla="*/ 573 w 1114"/>
                <a:gd name="T17" fmla="*/ 397 h 524"/>
                <a:gd name="T18" fmla="*/ 683 w 1114"/>
                <a:gd name="T19" fmla="*/ 419 h 524"/>
                <a:gd name="T20" fmla="*/ 757 w 1114"/>
                <a:gd name="T21" fmla="*/ 424 h 524"/>
                <a:gd name="T22" fmla="*/ 819 w 1114"/>
                <a:gd name="T23" fmla="*/ 423 h 524"/>
                <a:gd name="T24" fmla="*/ 826 w 1114"/>
                <a:gd name="T25" fmla="*/ 523 h 524"/>
                <a:gd name="T26" fmla="*/ 905 w 1114"/>
                <a:gd name="T27" fmla="*/ 471 h 524"/>
                <a:gd name="T28" fmla="*/ 1004 w 1114"/>
                <a:gd name="T29" fmla="*/ 419 h 524"/>
                <a:gd name="T30" fmla="*/ 1109 w 1114"/>
                <a:gd name="T31" fmla="*/ 393 h 524"/>
                <a:gd name="T32" fmla="*/ 1063 w 1114"/>
                <a:gd name="T33" fmla="*/ 352 h 524"/>
                <a:gd name="T34" fmla="*/ 961 w 1114"/>
                <a:gd name="T35" fmla="*/ 304 h 524"/>
                <a:gd name="T36" fmla="*/ 900 w 1114"/>
                <a:gd name="T37" fmla="*/ 260 h 524"/>
                <a:gd name="T38" fmla="*/ 861 w 1114"/>
                <a:gd name="T39" fmla="*/ 321 h 524"/>
                <a:gd name="T40" fmla="*/ 759 w 1114"/>
                <a:gd name="T41" fmla="*/ 322 h 524"/>
                <a:gd name="T42" fmla="*/ 651 w 1114"/>
                <a:gd name="T43" fmla="*/ 309 h 524"/>
                <a:gd name="T44" fmla="*/ 537 w 1114"/>
                <a:gd name="T45" fmla="*/ 284 h 524"/>
                <a:gd name="T46" fmla="*/ 401 w 1114"/>
                <a:gd name="T47" fmla="*/ 242 h 524"/>
                <a:gd name="T48" fmla="*/ 290 w 1114"/>
                <a:gd name="T49" fmla="*/ 196 h 524"/>
                <a:gd name="T50" fmla="*/ 240 w 1114"/>
                <a:gd name="T51" fmla="*/ 173 h 524"/>
                <a:gd name="T52" fmla="*/ 199 w 1114"/>
                <a:gd name="T53" fmla="*/ 151 h 524"/>
                <a:gd name="T54" fmla="*/ 138 w 1114"/>
                <a:gd name="T55" fmla="*/ 114 h 524"/>
                <a:gd name="T56" fmla="*/ 100 w 1114"/>
                <a:gd name="T57" fmla="*/ 89 h 524"/>
                <a:gd name="T58" fmla="*/ 68 w 1114"/>
                <a:gd name="T59" fmla="*/ 63 h 524"/>
                <a:gd name="T60" fmla="*/ 35 w 1114"/>
                <a:gd name="T61" fmla="*/ 32 h 524"/>
                <a:gd name="T62" fmla="*/ 5 w 1114"/>
                <a:gd name="T63" fmla="*/ 0 h 5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14"/>
                <a:gd name="T97" fmla="*/ 0 h 524"/>
                <a:gd name="T98" fmla="*/ 1114 w 1114"/>
                <a:gd name="T99" fmla="*/ 524 h 52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14" h="524">
                  <a:moveTo>
                    <a:pt x="5" y="0"/>
                  </a:moveTo>
                  <a:lnTo>
                    <a:pt x="0" y="29"/>
                  </a:lnTo>
                  <a:lnTo>
                    <a:pt x="16" y="53"/>
                  </a:lnTo>
                  <a:lnTo>
                    <a:pt x="30" y="73"/>
                  </a:lnTo>
                  <a:lnTo>
                    <a:pt x="50" y="96"/>
                  </a:lnTo>
                  <a:lnTo>
                    <a:pt x="73" y="122"/>
                  </a:lnTo>
                  <a:lnTo>
                    <a:pt x="98" y="141"/>
                  </a:lnTo>
                  <a:lnTo>
                    <a:pt x="129" y="168"/>
                  </a:lnTo>
                  <a:lnTo>
                    <a:pt x="162" y="194"/>
                  </a:lnTo>
                  <a:lnTo>
                    <a:pt x="194" y="218"/>
                  </a:lnTo>
                  <a:lnTo>
                    <a:pt x="237" y="248"/>
                  </a:lnTo>
                  <a:lnTo>
                    <a:pt x="270" y="268"/>
                  </a:lnTo>
                  <a:lnTo>
                    <a:pt x="318" y="293"/>
                  </a:lnTo>
                  <a:lnTo>
                    <a:pt x="370" y="320"/>
                  </a:lnTo>
                  <a:lnTo>
                    <a:pt x="423" y="346"/>
                  </a:lnTo>
                  <a:lnTo>
                    <a:pt x="463" y="364"/>
                  </a:lnTo>
                  <a:lnTo>
                    <a:pt x="523" y="383"/>
                  </a:lnTo>
                  <a:lnTo>
                    <a:pt x="573" y="397"/>
                  </a:lnTo>
                  <a:lnTo>
                    <a:pt x="626" y="409"/>
                  </a:lnTo>
                  <a:lnTo>
                    <a:pt x="683" y="419"/>
                  </a:lnTo>
                  <a:lnTo>
                    <a:pt x="717" y="422"/>
                  </a:lnTo>
                  <a:lnTo>
                    <a:pt x="757" y="424"/>
                  </a:lnTo>
                  <a:lnTo>
                    <a:pt x="789" y="423"/>
                  </a:lnTo>
                  <a:lnTo>
                    <a:pt x="819" y="423"/>
                  </a:lnTo>
                  <a:lnTo>
                    <a:pt x="845" y="420"/>
                  </a:lnTo>
                  <a:lnTo>
                    <a:pt x="826" y="523"/>
                  </a:lnTo>
                  <a:lnTo>
                    <a:pt x="862" y="499"/>
                  </a:lnTo>
                  <a:lnTo>
                    <a:pt x="905" y="471"/>
                  </a:lnTo>
                  <a:lnTo>
                    <a:pt x="951" y="444"/>
                  </a:lnTo>
                  <a:lnTo>
                    <a:pt x="1004" y="419"/>
                  </a:lnTo>
                  <a:lnTo>
                    <a:pt x="1042" y="405"/>
                  </a:lnTo>
                  <a:lnTo>
                    <a:pt x="1109" y="393"/>
                  </a:lnTo>
                  <a:lnTo>
                    <a:pt x="1113" y="371"/>
                  </a:lnTo>
                  <a:lnTo>
                    <a:pt x="1063" y="352"/>
                  </a:lnTo>
                  <a:lnTo>
                    <a:pt x="1013" y="332"/>
                  </a:lnTo>
                  <a:lnTo>
                    <a:pt x="961" y="304"/>
                  </a:lnTo>
                  <a:lnTo>
                    <a:pt x="922" y="277"/>
                  </a:lnTo>
                  <a:lnTo>
                    <a:pt x="900" y="260"/>
                  </a:lnTo>
                  <a:lnTo>
                    <a:pt x="876" y="233"/>
                  </a:lnTo>
                  <a:lnTo>
                    <a:pt x="861" y="321"/>
                  </a:lnTo>
                  <a:lnTo>
                    <a:pt x="807" y="323"/>
                  </a:lnTo>
                  <a:lnTo>
                    <a:pt x="759" y="322"/>
                  </a:lnTo>
                  <a:lnTo>
                    <a:pt x="705" y="317"/>
                  </a:lnTo>
                  <a:lnTo>
                    <a:pt x="651" y="309"/>
                  </a:lnTo>
                  <a:lnTo>
                    <a:pt x="591" y="297"/>
                  </a:lnTo>
                  <a:lnTo>
                    <a:pt x="537" y="284"/>
                  </a:lnTo>
                  <a:lnTo>
                    <a:pt x="462" y="263"/>
                  </a:lnTo>
                  <a:lnTo>
                    <a:pt x="401" y="242"/>
                  </a:lnTo>
                  <a:lnTo>
                    <a:pt x="347" y="222"/>
                  </a:lnTo>
                  <a:lnTo>
                    <a:pt x="290" y="196"/>
                  </a:lnTo>
                  <a:lnTo>
                    <a:pt x="264" y="184"/>
                  </a:lnTo>
                  <a:lnTo>
                    <a:pt x="240" y="173"/>
                  </a:lnTo>
                  <a:lnTo>
                    <a:pt x="219" y="162"/>
                  </a:lnTo>
                  <a:lnTo>
                    <a:pt x="199" y="151"/>
                  </a:lnTo>
                  <a:lnTo>
                    <a:pt x="163" y="130"/>
                  </a:lnTo>
                  <a:lnTo>
                    <a:pt x="138" y="114"/>
                  </a:lnTo>
                  <a:lnTo>
                    <a:pt x="119" y="101"/>
                  </a:lnTo>
                  <a:lnTo>
                    <a:pt x="100" y="89"/>
                  </a:lnTo>
                  <a:lnTo>
                    <a:pt x="83" y="75"/>
                  </a:lnTo>
                  <a:lnTo>
                    <a:pt x="68" y="63"/>
                  </a:lnTo>
                  <a:lnTo>
                    <a:pt x="52" y="49"/>
                  </a:lnTo>
                  <a:lnTo>
                    <a:pt x="35" y="32"/>
                  </a:lnTo>
                  <a:lnTo>
                    <a:pt x="18" y="16"/>
                  </a:lnTo>
                  <a:lnTo>
                    <a:pt x="5" y="0"/>
                  </a:lnTo>
                </a:path>
              </a:pathLst>
            </a:custGeom>
            <a:grp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rot="10800000"/>
            <a:lstStyle/>
            <a:p>
              <a:pPr>
                <a:defRPr/>
              </a:pPr>
              <a:endParaRPr lang="pt-BR" dirty="0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2152" y="2140"/>
              <a:ext cx="1109" cy="501"/>
            </a:xfrm>
            <a:custGeom>
              <a:avLst/>
              <a:gdLst>
                <a:gd name="T0" fmla="*/ 0 w 1109"/>
                <a:gd name="T1" fmla="*/ 0 h 501"/>
                <a:gd name="T2" fmla="*/ 11 w 1109"/>
                <a:gd name="T3" fmla="*/ 26 h 501"/>
                <a:gd name="T4" fmla="*/ 22 w 1109"/>
                <a:gd name="T5" fmla="*/ 47 h 501"/>
                <a:gd name="T6" fmla="*/ 33 w 1109"/>
                <a:gd name="T7" fmla="*/ 65 h 501"/>
                <a:gd name="T8" fmla="*/ 49 w 1109"/>
                <a:gd name="T9" fmla="*/ 86 h 501"/>
                <a:gd name="T10" fmla="*/ 69 w 1109"/>
                <a:gd name="T11" fmla="*/ 114 h 501"/>
                <a:gd name="T12" fmla="*/ 94 w 1109"/>
                <a:gd name="T13" fmla="*/ 139 h 501"/>
                <a:gd name="T14" fmla="*/ 126 w 1109"/>
                <a:gd name="T15" fmla="*/ 166 h 501"/>
                <a:gd name="T16" fmla="*/ 158 w 1109"/>
                <a:gd name="T17" fmla="*/ 192 h 501"/>
                <a:gd name="T18" fmla="*/ 190 w 1109"/>
                <a:gd name="T19" fmla="*/ 216 h 501"/>
                <a:gd name="T20" fmla="*/ 233 w 1109"/>
                <a:gd name="T21" fmla="*/ 245 h 501"/>
                <a:gd name="T22" fmla="*/ 266 w 1109"/>
                <a:gd name="T23" fmla="*/ 264 h 501"/>
                <a:gd name="T24" fmla="*/ 314 w 1109"/>
                <a:gd name="T25" fmla="*/ 288 h 501"/>
                <a:gd name="T26" fmla="*/ 366 w 1109"/>
                <a:gd name="T27" fmla="*/ 316 h 501"/>
                <a:gd name="T28" fmla="*/ 419 w 1109"/>
                <a:gd name="T29" fmla="*/ 340 h 501"/>
                <a:gd name="T30" fmla="*/ 460 w 1109"/>
                <a:gd name="T31" fmla="*/ 358 h 501"/>
                <a:gd name="T32" fmla="*/ 519 w 1109"/>
                <a:gd name="T33" fmla="*/ 377 h 501"/>
                <a:gd name="T34" fmla="*/ 569 w 1109"/>
                <a:gd name="T35" fmla="*/ 391 h 501"/>
                <a:gd name="T36" fmla="*/ 622 w 1109"/>
                <a:gd name="T37" fmla="*/ 403 h 501"/>
                <a:gd name="T38" fmla="*/ 679 w 1109"/>
                <a:gd name="T39" fmla="*/ 413 h 501"/>
                <a:gd name="T40" fmla="*/ 713 w 1109"/>
                <a:gd name="T41" fmla="*/ 416 h 501"/>
                <a:gd name="T42" fmla="*/ 754 w 1109"/>
                <a:gd name="T43" fmla="*/ 418 h 501"/>
                <a:gd name="T44" fmla="*/ 786 w 1109"/>
                <a:gd name="T45" fmla="*/ 417 h 501"/>
                <a:gd name="T46" fmla="*/ 815 w 1109"/>
                <a:gd name="T47" fmla="*/ 417 h 501"/>
                <a:gd name="T48" fmla="*/ 841 w 1109"/>
                <a:gd name="T49" fmla="*/ 415 h 501"/>
                <a:gd name="T50" fmla="*/ 826 w 1109"/>
                <a:gd name="T51" fmla="*/ 500 h 501"/>
                <a:gd name="T52" fmla="*/ 863 w 1109"/>
                <a:gd name="T53" fmla="*/ 475 h 501"/>
                <a:gd name="T54" fmla="*/ 900 w 1109"/>
                <a:gd name="T55" fmla="*/ 452 h 501"/>
                <a:gd name="T56" fmla="*/ 950 w 1109"/>
                <a:gd name="T57" fmla="*/ 423 h 501"/>
                <a:gd name="T58" fmla="*/ 1003 w 1109"/>
                <a:gd name="T59" fmla="*/ 400 h 501"/>
                <a:gd name="T60" fmla="*/ 1049 w 1109"/>
                <a:gd name="T61" fmla="*/ 382 h 501"/>
                <a:gd name="T62" fmla="*/ 1108 w 1109"/>
                <a:gd name="T63" fmla="*/ 366 h 501"/>
                <a:gd name="T64" fmla="*/ 1059 w 1109"/>
                <a:gd name="T65" fmla="*/ 348 h 501"/>
                <a:gd name="T66" fmla="*/ 1009 w 1109"/>
                <a:gd name="T67" fmla="*/ 327 h 501"/>
                <a:gd name="T68" fmla="*/ 957 w 1109"/>
                <a:gd name="T69" fmla="*/ 300 h 501"/>
                <a:gd name="T70" fmla="*/ 918 w 1109"/>
                <a:gd name="T71" fmla="*/ 274 h 501"/>
                <a:gd name="T72" fmla="*/ 896 w 1109"/>
                <a:gd name="T73" fmla="*/ 257 h 501"/>
                <a:gd name="T74" fmla="*/ 872 w 1109"/>
                <a:gd name="T75" fmla="*/ 231 h 501"/>
                <a:gd name="T76" fmla="*/ 857 w 1109"/>
                <a:gd name="T77" fmla="*/ 316 h 501"/>
                <a:gd name="T78" fmla="*/ 803 w 1109"/>
                <a:gd name="T79" fmla="*/ 319 h 501"/>
                <a:gd name="T80" fmla="*/ 755 w 1109"/>
                <a:gd name="T81" fmla="*/ 318 h 501"/>
                <a:gd name="T82" fmla="*/ 700 w 1109"/>
                <a:gd name="T83" fmla="*/ 312 h 501"/>
                <a:gd name="T84" fmla="*/ 647 w 1109"/>
                <a:gd name="T85" fmla="*/ 304 h 501"/>
                <a:gd name="T86" fmla="*/ 587 w 1109"/>
                <a:gd name="T87" fmla="*/ 292 h 501"/>
                <a:gd name="T88" fmla="*/ 533 w 1109"/>
                <a:gd name="T89" fmla="*/ 280 h 501"/>
                <a:gd name="T90" fmla="*/ 458 w 1109"/>
                <a:gd name="T91" fmla="*/ 259 h 501"/>
                <a:gd name="T92" fmla="*/ 397 w 1109"/>
                <a:gd name="T93" fmla="*/ 239 h 501"/>
                <a:gd name="T94" fmla="*/ 343 w 1109"/>
                <a:gd name="T95" fmla="*/ 218 h 501"/>
                <a:gd name="T96" fmla="*/ 286 w 1109"/>
                <a:gd name="T97" fmla="*/ 193 h 501"/>
                <a:gd name="T98" fmla="*/ 261 w 1109"/>
                <a:gd name="T99" fmla="*/ 181 h 501"/>
                <a:gd name="T100" fmla="*/ 236 w 1109"/>
                <a:gd name="T101" fmla="*/ 171 h 501"/>
                <a:gd name="T102" fmla="*/ 214 w 1109"/>
                <a:gd name="T103" fmla="*/ 160 h 501"/>
                <a:gd name="T104" fmla="*/ 195 w 1109"/>
                <a:gd name="T105" fmla="*/ 148 h 501"/>
                <a:gd name="T106" fmla="*/ 158 w 1109"/>
                <a:gd name="T107" fmla="*/ 129 h 501"/>
                <a:gd name="T108" fmla="*/ 134 w 1109"/>
                <a:gd name="T109" fmla="*/ 113 h 501"/>
                <a:gd name="T110" fmla="*/ 115 w 1109"/>
                <a:gd name="T111" fmla="*/ 100 h 501"/>
                <a:gd name="T112" fmla="*/ 96 w 1109"/>
                <a:gd name="T113" fmla="*/ 87 h 501"/>
                <a:gd name="T114" fmla="*/ 78 w 1109"/>
                <a:gd name="T115" fmla="*/ 74 h 501"/>
                <a:gd name="T116" fmla="*/ 64 w 1109"/>
                <a:gd name="T117" fmla="*/ 62 h 501"/>
                <a:gd name="T118" fmla="*/ 47 w 1109"/>
                <a:gd name="T119" fmla="*/ 49 h 501"/>
                <a:gd name="T120" fmla="*/ 31 w 1109"/>
                <a:gd name="T121" fmla="*/ 32 h 501"/>
                <a:gd name="T122" fmla="*/ 14 w 1109"/>
                <a:gd name="T123" fmla="*/ 17 h 501"/>
                <a:gd name="T124" fmla="*/ 0 w 1109"/>
                <a:gd name="T125" fmla="*/ 0 h 5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09"/>
                <a:gd name="T190" fmla="*/ 0 h 501"/>
                <a:gd name="T191" fmla="*/ 1109 w 1109"/>
                <a:gd name="T192" fmla="*/ 501 h 50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09" h="501">
                  <a:moveTo>
                    <a:pt x="0" y="0"/>
                  </a:moveTo>
                  <a:lnTo>
                    <a:pt x="11" y="26"/>
                  </a:lnTo>
                  <a:lnTo>
                    <a:pt x="22" y="47"/>
                  </a:lnTo>
                  <a:lnTo>
                    <a:pt x="33" y="65"/>
                  </a:lnTo>
                  <a:lnTo>
                    <a:pt x="49" y="86"/>
                  </a:lnTo>
                  <a:lnTo>
                    <a:pt x="69" y="114"/>
                  </a:lnTo>
                  <a:lnTo>
                    <a:pt x="94" y="139"/>
                  </a:lnTo>
                  <a:lnTo>
                    <a:pt x="126" y="166"/>
                  </a:lnTo>
                  <a:lnTo>
                    <a:pt x="158" y="192"/>
                  </a:lnTo>
                  <a:lnTo>
                    <a:pt x="190" y="216"/>
                  </a:lnTo>
                  <a:lnTo>
                    <a:pt x="233" y="245"/>
                  </a:lnTo>
                  <a:lnTo>
                    <a:pt x="266" y="264"/>
                  </a:lnTo>
                  <a:lnTo>
                    <a:pt x="314" y="288"/>
                  </a:lnTo>
                  <a:lnTo>
                    <a:pt x="366" y="316"/>
                  </a:lnTo>
                  <a:lnTo>
                    <a:pt x="419" y="340"/>
                  </a:lnTo>
                  <a:lnTo>
                    <a:pt x="460" y="358"/>
                  </a:lnTo>
                  <a:lnTo>
                    <a:pt x="519" y="377"/>
                  </a:lnTo>
                  <a:lnTo>
                    <a:pt x="569" y="391"/>
                  </a:lnTo>
                  <a:lnTo>
                    <a:pt x="622" y="403"/>
                  </a:lnTo>
                  <a:lnTo>
                    <a:pt x="679" y="413"/>
                  </a:lnTo>
                  <a:lnTo>
                    <a:pt x="713" y="416"/>
                  </a:lnTo>
                  <a:lnTo>
                    <a:pt x="754" y="418"/>
                  </a:lnTo>
                  <a:lnTo>
                    <a:pt x="786" y="417"/>
                  </a:lnTo>
                  <a:lnTo>
                    <a:pt x="815" y="417"/>
                  </a:lnTo>
                  <a:lnTo>
                    <a:pt x="841" y="415"/>
                  </a:lnTo>
                  <a:lnTo>
                    <a:pt x="826" y="500"/>
                  </a:lnTo>
                  <a:lnTo>
                    <a:pt x="863" y="475"/>
                  </a:lnTo>
                  <a:lnTo>
                    <a:pt x="900" y="452"/>
                  </a:lnTo>
                  <a:lnTo>
                    <a:pt x="950" y="423"/>
                  </a:lnTo>
                  <a:lnTo>
                    <a:pt x="1003" y="400"/>
                  </a:lnTo>
                  <a:lnTo>
                    <a:pt x="1049" y="382"/>
                  </a:lnTo>
                  <a:lnTo>
                    <a:pt x="1108" y="366"/>
                  </a:lnTo>
                  <a:lnTo>
                    <a:pt x="1059" y="348"/>
                  </a:lnTo>
                  <a:lnTo>
                    <a:pt x="1009" y="327"/>
                  </a:lnTo>
                  <a:lnTo>
                    <a:pt x="957" y="300"/>
                  </a:lnTo>
                  <a:lnTo>
                    <a:pt x="918" y="274"/>
                  </a:lnTo>
                  <a:lnTo>
                    <a:pt x="896" y="257"/>
                  </a:lnTo>
                  <a:lnTo>
                    <a:pt x="872" y="231"/>
                  </a:lnTo>
                  <a:lnTo>
                    <a:pt x="857" y="316"/>
                  </a:lnTo>
                  <a:lnTo>
                    <a:pt x="803" y="319"/>
                  </a:lnTo>
                  <a:lnTo>
                    <a:pt x="755" y="318"/>
                  </a:lnTo>
                  <a:lnTo>
                    <a:pt x="700" y="312"/>
                  </a:lnTo>
                  <a:lnTo>
                    <a:pt x="647" y="304"/>
                  </a:lnTo>
                  <a:lnTo>
                    <a:pt x="587" y="292"/>
                  </a:lnTo>
                  <a:lnTo>
                    <a:pt x="533" y="280"/>
                  </a:lnTo>
                  <a:lnTo>
                    <a:pt x="458" y="259"/>
                  </a:lnTo>
                  <a:lnTo>
                    <a:pt x="397" y="239"/>
                  </a:lnTo>
                  <a:lnTo>
                    <a:pt x="343" y="218"/>
                  </a:lnTo>
                  <a:lnTo>
                    <a:pt x="286" y="193"/>
                  </a:lnTo>
                  <a:lnTo>
                    <a:pt x="261" y="181"/>
                  </a:lnTo>
                  <a:lnTo>
                    <a:pt x="236" y="171"/>
                  </a:lnTo>
                  <a:lnTo>
                    <a:pt x="214" y="160"/>
                  </a:lnTo>
                  <a:lnTo>
                    <a:pt x="195" y="148"/>
                  </a:lnTo>
                  <a:lnTo>
                    <a:pt x="158" y="129"/>
                  </a:lnTo>
                  <a:lnTo>
                    <a:pt x="134" y="113"/>
                  </a:lnTo>
                  <a:lnTo>
                    <a:pt x="115" y="100"/>
                  </a:lnTo>
                  <a:lnTo>
                    <a:pt x="96" y="87"/>
                  </a:lnTo>
                  <a:lnTo>
                    <a:pt x="78" y="74"/>
                  </a:lnTo>
                  <a:lnTo>
                    <a:pt x="64" y="62"/>
                  </a:lnTo>
                  <a:lnTo>
                    <a:pt x="47" y="49"/>
                  </a:lnTo>
                  <a:lnTo>
                    <a:pt x="31" y="32"/>
                  </a:lnTo>
                  <a:lnTo>
                    <a:pt x="14" y="17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rot="10800000"/>
            <a:lstStyle/>
            <a:p>
              <a:pPr>
                <a:defRPr/>
              </a:pPr>
              <a:endParaRPr lang="pt-BR" dirty="0"/>
            </a:p>
          </p:txBody>
        </p:sp>
      </p:grpSp>
      <p:sp>
        <p:nvSpPr>
          <p:cNvPr id="8" name="CaixaDeTexto 7"/>
          <p:cNvSpPr txBox="1"/>
          <p:nvPr/>
        </p:nvSpPr>
        <p:spPr>
          <a:xfrm>
            <a:off x="4977185" y="2251398"/>
            <a:ext cx="3606477" cy="341919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 algn="ctr">
              <a:defRPr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graphicFrame>
        <p:nvGraphicFramePr>
          <p:cNvPr id="26634" name="Gráfico 8"/>
          <p:cNvGraphicFramePr>
            <a:graphicFrameLocks/>
          </p:cNvGraphicFramePr>
          <p:nvPr/>
        </p:nvGraphicFramePr>
        <p:xfrm>
          <a:off x="4343177" y="2734717"/>
          <a:ext cx="4789661" cy="276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6" imgW="6815919" imgH="3926164" progId="Excel.Chart.8">
                  <p:embed/>
                </p:oleObj>
              </mc:Choice>
              <mc:Fallback>
                <p:oleObj r:id="rId6" imgW="6815919" imgH="3926164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177" y="2734717"/>
                        <a:ext cx="4789661" cy="2761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Conector reto 22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832955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upo 13"/>
          <p:cNvGrpSpPr>
            <a:grpSpLocks/>
          </p:cNvGrpSpPr>
          <p:nvPr/>
        </p:nvGrpSpPr>
        <p:grpSpPr bwMode="auto">
          <a:xfrm>
            <a:off x="561455" y="1099469"/>
            <a:ext cx="5478363" cy="921990"/>
            <a:chOff x="1685171" y="6176767"/>
            <a:chExt cx="5746238" cy="951243"/>
          </a:xfrm>
        </p:grpSpPr>
        <p:sp>
          <p:nvSpPr>
            <p:cNvPr id="18" name="Pentágono 17"/>
            <p:cNvSpPr/>
            <p:nvPr/>
          </p:nvSpPr>
          <p:spPr>
            <a:xfrm rot="10800000">
              <a:off x="1685171" y="6176767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Pentágono 4"/>
            <p:cNvSpPr/>
            <p:nvPr/>
          </p:nvSpPr>
          <p:spPr>
            <a:xfrm rot="21600000">
              <a:off x="1922841" y="6176767"/>
              <a:ext cx="5508568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Processamento &amp; Analise das Informações</a:t>
              </a:r>
            </a:p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Resumo Visão Gráfica</a:t>
              </a:r>
            </a:p>
          </p:txBody>
        </p:sp>
      </p:grp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120551" y="1099469"/>
            <a:ext cx="907480" cy="92199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29" y="5477248"/>
            <a:ext cx="2671092" cy="38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58304" y="2453432"/>
            <a:ext cx="3606477" cy="341919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 algn="ctr">
              <a:defRPr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0564" y="2163217"/>
            <a:ext cx="3290590" cy="372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0717" y="2163217"/>
            <a:ext cx="3710285" cy="372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658" name="Gráfico 19"/>
          <p:cNvGraphicFramePr>
            <a:graphicFrameLocks/>
          </p:cNvGraphicFramePr>
          <p:nvPr/>
        </p:nvGraphicFramePr>
        <p:xfrm>
          <a:off x="-35719" y="2873128"/>
          <a:ext cx="4790777" cy="2762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7" imgW="6809822" imgH="3932261" progId="Excel.Chart.8">
                  <p:embed/>
                </p:oleObj>
              </mc:Choice>
              <mc:Fallback>
                <p:oleObj r:id="rId7" imgW="6809822" imgH="3932261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5719" y="2873128"/>
                        <a:ext cx="4790777" cy="2762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Conector reto 19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1333081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upo 12"/>
          <p:cNvGrpSpPr>
            <a:grpSpLocks/>
          </p:cNvGrpSpPr>
          <p:nvPr/>
        </p:nvGrpSpPr>
        <p:grpSpPr bwMode="auto">
          <a:xfrm>
            <a:off x="561455" y="1099469"/>
            <a:ext cx="5478363" cy="921990"/>
            <a:chOff x="1685171" y="6176767"/>
            <a:chExt cx="5746238" cy="951243"/>
          </a:xfrm>
        </p:grpSpPr>
        <p:sp>
          <p:nvSpPr>
            <p:cNvPr id="14" name="Pentágono 13"/>
            <p:cNvSpPr/>
            <p:nvPr/>
          </p:nvSpPr>
          <p:spPr>
            <a:xfrm rot="10800000">
              <a:off x="1685171" y="6176767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entágono 4"/>
            <p:cNvSpPr/>
            <p:nvPr/>
          </p:nvSpPr>
          <p:spPr>
            <a:xfrm rot="21600000">
              <a:off x="1922841" y="6176767"/>
              <a:ext cx="5508568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Processamento &amp; Analise das Informações</a:t>
              </a:r>
            </a:p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Resumo Visão Gráfica</a:t>
              </a:r>
            </a:p>
          </p:txBody>
        </p:sp>
      </p:grpSp>
      <p:graphicFrame>
        <p:nvGraphicFramePr>
          <p:cNvPr id="28675" name="Object 3"/>
          <p:cNvGraphicFramePr>
            <a:graphicFrameLocks/>
          </p:cNvGraphicFramePr>
          <p:nvPr/>
        </p:nvGraphicFramePr>
        <p:xfrm>
          <a:off x="5077644" y="1201043"/>
          <a:ext cx="4000500" cy="4759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Gráfico" r:id="rId4" imgW="3771884" imgH="4486296" progId="MSGraph.Chart.8">
                  <p:embed followColorScheme="full"/>
                </p:oleObj>
              </mc:Choice>
              <mc:Fallback>
                <p:oleObj name="Gráfico" r:id="rId4" imgW="3771884" imgH="4486296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 b="6410"/>
                      <a:stretch>
                        <a:fillRect/>
                      </a:stretch>
                    </p:blipFill>
                    <p:spPr bwMode="auto">
                      <a:xfrm>
                        <a:off x="5077644" y="1201043"/>
                        <a:ext cx="4000500" cy="47595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29" y="5477248"/>
            <a:ext cx="2671092" cy="38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lipse 15"/>
          <p:cNvSpPr/>
          <p:nvPr/>
        </p:nvSpPr>
        <p:spPr>
          <a:xfrm>
            <a:off x="120551" y="1099469"/>
            <a:ext cx="907480" cy="921990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8678" name="Gráfico 17"/>
          <p:cNvGraphicFramePr>
            <a:graphicFrameLocks/>
          </p:cNvGraphicFramePr>
          <p:nvPr/>
        </p:nvGraphicFramePr>
        <p:xfrm>
          <a:off x="232172" y="2678907"/>
          <a:ext cx="4790777" cy="276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r:id="rId8" imgW="6815919" imgH="3926164" progId="Excel.Chart.8">
                  <p:embed/>
                </p:oleObj>
              </mc:Choice>
              <mc:Fallback>
                <p:oleObj r:id="rId8" imgW="6815919" imgH="3926164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72" y="2678907"/>
                        <a:ext cx="4790777" cy="2761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46" name="Group 8"/>
          <p:cNvGrpSpPr>
            <a:grpSpLocks/>
          </p:cNvGrpSpPr>
          <p:nvPr/>
        </p:nvGrpSpPr>
        <p:grpSpPr bwMode="auto">
          <a:xfrm rot="1377877" flipV="1">
            <a:off x="3828611" y="2910254"/>
            <a:ext cx="1058840" cy="1693478"/>
            <a:chOff x="2151" y="2112"/>
            <a:chExt cx="1114" cy="529"/>
          </a:xfrm>
          <a:solidFill>
            <a:srgbClr val="00CC66"/>
          </a:solidFill>
        </p:grpSpPr>
        <p:sp>
          <p:nvSpPr>
            <p:cNvPr id="31752" name="Freeform 9"/>
            <p:cNvSpPr>
              <a:spLocks/>
            </p:cNvSpPr>
            <p:nvPr/>
          </p:nvSpPr>
          <p:spPr bwMode="auto">
            <a:xfrm>
              <a:off x="2151" y="2112"/>
              <a:ext cx="1114" cy="524"/>
            </a:xfrm>
            <a:custGeom>
              <a:avLst/>
              <a:gdLst>
                <a:gd name="T0" fmla="*/ 0 w 1114"/>
                <a:gd name="T1" fmla="*/ 29 h 524"/>
                <a:gd name="T2" fmla="*/ 30 w 1114"/>
                <a:gd name="T3" fmla="*/ 73 h 524"/>
                <a:gd name="T4" fmla="*/ 73 w 1114"/>
                <a:gd name="T5" fmla="*/ 122 h 524"/>
                <a:gd name="T6" fmla="*/ 129 w 1114"/>
                <a:gd name="T7" fmla="*/ 168 h 524"/>
                <a:gd name="T8" fmla="*/ 194 w 1114"/>
                <a:gd name="T9" fmla="*/ 218 h 524"/>
                <a:gd name="T10" fmla="*/ 270 w 1114"/>
                <a:gd name="T11" fmla="*/ 268 h 524"/>
                <a:gd name="T12" fmla="*/ 370 w 1114"/>
                <a:gd name="T13" fmla="*/ 320 h 524"/>
                <a:gd name="T14" fmla="*/ 463 w 1114"/>
                <a:gd name="T15" fmla="*/ 364 h 524"/>
                <a:gd name="T16" fmla="*/ 573 w 1114"/>
                <a:gd name="T17" fmla="*/ 397 h 524"/>
                <a:gd name="T18" fmla="*/ 683 w 1114"/>
                <a:gd name="T19" fmla="*/ 419 h 524"/>
                <a:gd name="T20" fmla="*/ 757 w 1114"/>
                <a:gd name="T21" fmla="*/ 424 h 524"/>
                <a:gd name="T22" fmla="*/ 819 w 1114"/>
                <a:gd name="T23" fmla="*/ 423 h 524"/>
                <a:gd name="T24" fmla="*/ 826 w 1114"/>
                <a:gd name="T25" fmla="*/ 523 h 524"/>
                <a:gd name="T26" fmla="*/ 905 w 1114"/>
                <a:gd name="T27" fmla="*/ 471 h 524"/>
                <a:gd name="T28" fmla="*/ 1004 w 1114"/>
                <a:gd name="T29" fmla="*/ 419 h 524"/>
                <a:gd name="T30" fmla="*/ 1109 w 1114"/>
                <a:gd name="T31" fmla="*/ 393 h 524"/>
                <a:gd name="T32" fmla="*/ 1063 w 1114"/>
                <a:gd name="T33" fmla="*/ 352 h 524"/>
                <a:gd name="T34" fmla="*/ 961 w 1114"/>
                <a:gd name="T35" fmla="*/ 304 h 524"/>
                <a:gd name="T36" fmla="*/ 900 w 1114"/>
                <a:gd name="T37" fmla="*/ 260 h 524"/>
                <a:gd name="T38" fmla="*/ 861 w 1114"/>
                <a:gd name="T39" fmla="*/ 321 h 524"/>
                <a:gd name="T40" fmla="*/ 759 w 1114"/>
                <a:gd name="T41" fmla="*/ 322 h 524"/>
                <a:gd name="T42" fmla="*/ 651 w 1114"/>
                <a:gd name="T43" fmla="*/ 309 h 524"/>
                <a:gd name="T44" fmla="*/ 537 w 1114"/>
                <a:gd name="T45" fmla="*/ 284 h 524"/>
                <a:gd name="T46" fmla="*/ 401 w 1114"/>
                <a:gd name="T47" fmla="*/ 242 h 524"/>
                <a:gd name="T48" fmla="*/ 290 w 1114"/>
                <a:gd name="T49" fmla="*/ 196 h 524"/>
                <a:gd name="T50" fmla="*/ 240 w 1114"/>
                <a:gd name="T51" fmla="*/ 173 h 524"/>
                <a:gd name="T52" fmla="*/ 199 w 1114"/>
                <a:gd name="T53" fmla="*/ 151 h 524"/>
                <a:gd name="T54" fmla="*/ 138 w 1114"/>
                <a:gd name="T55" fmla="*/ 114 h 524"/>
                <a:gd name="T56" fmla="*/ 100 w 1114"/>
                <a:gd name="T57" fmla="*/ 89 h 524"/>
                <a:gd name="T58" fmla="*/ 68 w 1114"/>
                <a:gd name="T59" fmla="*/ 63 h 524"/>
                <a:gd name="T60" fmla="*/ 35 w 1114"/>
                <a:gd name="T61" fmla="*/ 32 h 524"/>
                <a:gd name="T62" fmla="*/ 5 w 1114"/>
                <a:gd name="T63" fmla="*/ 0 h 5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14"/>
                <a:gd name="T97" fmla="*/ 0 h 524"/>
                <a:gd name="T98" fmla="*/ 1114 w 1114"/>
                <a:gd name="T99" fmla="*/ 524 h 52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14" h="524">
                  <a:moveTo>
                    <a:pt x="5" y="0"/>
                  </a:moveTo>
                  <a:lnTo>
                    <a:pt x="0" y="29"/>
                  </a:lnTo>
                  <a:lnTo>
                    <a:pt x="16" y="53"/>
                  </a:lnTo>
                  <a:lnTo>
                    <a:pt x="30" y="73"/>
                  </a:lnTo>
                  <a:lnTo>
                    <a:pt x="50" y="96"/>
                  </a:lnTo>
                  <a:lnTo>
                    <a:pt x="73" y="122"/>
                  </a:lnTo>
                  <a:lnTo>
                    <a:pt x="98" y="141"/>
                  </a:lnTo>
                  <a:lnTo>
                    <a:pt x="129" y="168"/>
                  </a:lnTo>
                  <a:lnTo>
                    <a:pt x="162" y="194"/>
                  </a:lnTo>
                  <a:lnTo>
                    <a:pt x="194" y="218"/>
                  </a:lnTo>
                  <a:lnTo>
                    <a:pt x="237" y="248"/>
                  </a:lnTo>
                  <a:lnTo>
                    <a:pt x="270" y="268"/>
                  </a:lnTo>
                  <a:lnTo>
                    <a:pt x="318" y="293"/>
                  </a:lnTo>
                  <a:lnTo>
                    <a:pt x="370" y="320"/>
                  </a:lnTo>
                  <a:lnTo>
                    <a:pt x="423" y="346"/>
                  </a:lnTo>
                  <a:lnTo>
                    <a:pt x="463" y="364"/>
                  </a:lnTo>
                  <a:lnTo>
                    <a:pt x="523" y="383"/>
                  </a:lnTo>
                  <a:lnTo>
                    <a:pt x="573" y="397"/>
                  </a:lnTo>
                  <a:lnTo>
                    <a:pt x="626" y="409"/>
                  </a:lnTo>
                  <a:lnTo>
                    <a:pt x="683" y="419"/>
                  </a:lnTo>
                  <a:lnTo>
                    <a:pt x="717" y="422"/>
                  </a:lnTo>
                  <a:lnTo>
                    <a:pt x="757" y="424"/>
                  </a:lnTo>
                  <a:lnTo>
                    <a:pt x="789" y="423"/>
                  </a:lnTo>
                  <a:lnTo>
                    <a:pt x="819" y="423"/>
                  </a:lnTo>
                  <a:lnTo>
                    <a:pt x="845" y="420"/>
                  </a:lnTo>
                  <a:lnTo>
                    <a:pt x="826" y="523"/>
                  </a:lnTo>
                  <a:lnTo>
                    <a:pt x="862" y="499"/>
                  </a:lnTo>
                  <a:lnTo>
                    <a:pt x="905" y="471"/>
                  </a:lnTo>
                  <a:lnTo>
                    <a:pt x="951" y="444"/>
                  </a:lnTo>
                  <a:lnTo>
                    <a:pt x="1004" y="419"/>
                  </a:lnTo>
                  <a:lnTo>
                    <a:pt x="1042" y="405"/>
                  </a:lnTo>
                  <a:lnTo>
                    <a:pt x="1109" y="393"/>
                  </a:lnTo>
                  <a:lnTo>
                    <a:pt x="1113" y="371"/>
                  </a:lnTo>
                  <a:lnTo>
                    <a:pt x="1063" y="352"/>
                  </a:lnTo>
                  <a:lnTo>
                    <a:pt x="1013" y="332"/>
                  </a:lnTo>
                  <a:lnTo>
                    <a:pt x="961" y="304"/>
                  </a:lnTo>
                  <a:lnTo>
                    <a:pt x="922" y="277"/>
                  </a:lnTo>
                  <a:lnTo>
                    <a:pt x="900" y="260"/>
                  </a:lnTo>
                  <a:lnTo>
                    <a:pt x="876" y="233"/>
                  </a:lnTo>
                  <a:lnTo>
                    <a:pt x="861" y="321"/>
                  </a:lnTo>
                  <a:lnTo>
                    <a:pt x="807" y="323"/>
                  </a:lnTo>
                  <a:lnTo>
                    <a:pt x="759" y="322"/>
                  </a:lnTo>
                  <a:lnTo>
                    <a:pt x="705" y="317"/>
                  </a:lnTo>
                  <a:lnTo>
                    <a:pt x="651" y="309"/>
                  </a:lnTo>
                  <a:lnTo>
                    <a:pt x="591" y="297"/>
                  </a:lnTo>
                  <a:lnTo>
                    <a:pt x="537" y="284"/>
                  </a:lnTo>
                  <a:lnTo>
                    <a:pt x="462" y="263"/>
                  </a:lnTo>
                  <a:lnTo>
                    <a:pt x="401" y="242"/>
                  </a:lnTo>
                  <a:lnTo>
                    <a:pt x="347" y="222"/>
                  </a:lnTo>
                  <a:lnTo>
                    <a:pt x="290" y="196"/>
                  </a:lnTo>
                  <a:lnTo>
                    <a:pt x="264" y="184"/>
                  </a:lnTo>
                  <a:lnTo>
                    <a:pt x="240" y="173"/>
                  </a:lnTo>
                  <a:lnTo>
                    <a:pt x="219" y="162"/>
                  </a:lnTo>
                  <a:lnTo>
                    <a:pt x="199" y="151"/>
                  </a:lnTo>
                  <a:lnTo>
                    <a:pt x="163" y="130"/>
                  </a:lnTo>
                  <a:lnTo>
                    <a:pt x="138" y="114"/>
                  </a:lnTo>
                  <a:lnTo>
                    <a:pt x="119" y="101"/>
                  </a:lnTo>
                  <a:lnTo>
                    <a:pt x="100" y="89"/>
                  </a:lnTo>
                  <a:lnTo>
                    <a:pt x="83" y="75"/>
                  </a:lnTo>
                  <a:lnTo>
                    <a:pt x="68" y="63"/>
                  </a:lnTo>
                  <a:lnTo>
                    <a:pt x="52" y="49"/>
                  </a:lnTo>
                  <a:lnTo>
                    <a:pt x="35" y="32"/>
                  </a:lnTo>
                  <a:lnTo>
                    <a:pt x="18" y="16"/>
                  </a:lnTo>
                  <a:lnTo>
                    <a:pt x="5" y="0"/>
                  </a:lnTo>
                </a:path>
              </a:pathLst>
            </a:custGeom>
            <a:grp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rot="10800000"/>
            <a:lstStyle/>
            <a:p>
              <a:pPr>
                <a:defRPr/>
              </a:pPr>
              <a:endParaRPr lang="pt-BR" dirty="0"/>
            </a:p>
          </p:txBody>
        </p:sp>
        <p:sp>
          <p:nvSpPr>
            <p:cNvPr id="31753" name="Freeform 10"/>
            <p:cNvSpPr>
              <a:spLocks/>
            </p:cNvSpPr>
            <p:nvPr/>
          </p:nvSpPr>
          <p:spPr bwMode="auto">
            <a:xfrm>
              <a:off x="2152" y="2140"/>
              <a:ext cx="1109" cy="501"/>
            </a:xfrm>
            <a:custGeom>
              <a:avLst/>
              <a:gdLst>
                <a:gd name="T0" fmla="*/ 0 w 1109"/>
                <a:gd name="T1" fmla="*/ 0 h 501"/>
                <a:gd name="T2" fmla="*/ 11 w 1109"/>
                <a:gd name="T3" fmla="*/ 26 h 501"/>
                <a:gd name="T4" fmla="*/ 22 w 1109"/>
                <a:gd name="T5" fmla="*/ 47 h 501"/>
                <a:gd name="T6" fmla="*/ 33 w 1109"/>
                <a:gd name="T7" fmla="*/ 65 h 501"/>
                <a:gd name="T8" fmla="*/ 49 w 1109"/>
                <a:gd name="T9" fmla="*/ 86 h 501"/>
                <a:gd name="T10" fmla="*/ 69 w 1109"/>
                <a:gd name="T11" fmla="*/ 114 h 501"/>
                <a:gd name="T12" fmla="*/ 94 w 1109"/>
                <a:gd name="T13" fmla="*/ 139 h 501"/>
                <a:gd name="T14" fmla="*/ 126 w 1109"/>
                <a:gd name="T15" fmla="*/ 166 h 501"/>
                <a:gd name="T16" fmla="*/ 158 w 1109"/>
                <a:gd name="T17" fmla="*/ 192 h 501"/>
                <a:gd name="T18" fmla="*/ 190 w 1109"/>
                <a:gd name="T19" fmla="*/ 216 h 501"/>
                <a:gd name="T20" fmla="*/ 233 w 1109"/>
                <a:gd name="T21" fmla="*/ 245 h 501"/>
                <a:gd name="T22" fmla="*/ 266 w 1109"/>
                <a:gd name="T23" fmla="*/ 264 h 501"/>
                <a:gd name="T24" fmla="*/ 314 w 1109"/>
                <a:gd name="T25" fmla="*/ 288 h 501"/>
                <a:gd name="T26" fmla="*/ 366 w 1109"/>
                <a:gd name="T27" fmla="*/ 316 h 501"/>
                <a:gd name="T28" fmla="*/ 419 w 1109"/>
                <a:gd name="T29" fmla="*/ 340 h 501"/>
                <a:gd name="T30" fmla="*/ 460 w 1109"/>
                <a:gd name="T31" fmla="*/ 358 h 501"/>
                <a:gd name="T32" fmla="*/ 519 w 1109"/>
                <a:gd name="T33" fmla="*/ 377 h 501"/>
                <a:gd name="T34" fmla="*/ 569 w 1109"/>
                <a:gd name="T35" fmla="*/ 391 h 501"/>
                <a:gd name="T36" fmla="*/ 622 w 1109"/>
                <a:gd name="T37" fmla="*/ 403 h 501"/>
                <a:gd name="T38" fmla="*/ 679 w 1109"/>
                <a:gd name="T39" fmla="*/ 413 h 501"/>
                <a:gd name="T40" fmla="*/ 713 w 1109"/>
                <a:gd name="T41" fmla="*/ 416 h 501"/>
                <a:gd name="T42" fmla="*/ 754 w 1109"/>
                <a:gd name="T43" fmla="*/ 418 h 501"/>
                <a:gd name="T44" fmla="*/ 786 w 1109"/>
                <a:gd name="T45" fmla="*/ 417 h 501"/>
                <a:gd name="T46" fmla="*/ 815 w 1109"/>
                <a:gd name="T47" fmla="*/ 417 h 501"/>
                <a:gd name="T48" fmla="*/ 841 w 1109"/>
                <a:gd name="T49" fmla="*/ 415 h 501"/>
                <a:gd name="T50" fmla="*/ 826 w 1109"/>
                <a:gd name="T51" fmla="*/ 500 h 501"/>
                <a:gd name="T52" fmla="*/ 863 w 1109"/>
                <a:gd name="T53" fmla="*/ 475 h 501"/>
                <a:gd name="T54" fmla="*/ 900 w 1109"/>
                <a:gd name="T55" fmla="*/ 452 h 501"/>
                <a:gd name="T56" fmla="*/ 950 w 1109"/>
                <a:gd name="T57" fmla="*/ 423 h 501"/>
                <a:gd name="T58" fmla="*/ 1003 w 1109"/>
                <a:gd name="T59" fmla="*/ 400 h 501"/>
                <a:gd name="T60" fmla="*/ 1049 w 1109"/>
                <a:gd name="T61" fmla="*/ 382 h 501"/>
                <a:gd name="T62" fmla="*/ 1108 w 1109"/>
                <a:gd name="T63" fmla="*/ 366 h 501"/>
                <a:gd name="T64" fmla="*/ 1059 w 1109"/>
                <a:gd name="T65" fmla="*/ 348 h 501"/>
                <a:gd name="T66" fmla="*/ 1009 w 1109"/>
                <a:gd name="T67" fmla="*/ 327 h 501"/>
                <a:gd name="T68" fmla="*/ 957 w 1109"/>
                <a:gd name="T69" fmla="*/ 300 h 501"/>
                <a:gd name="T70" fmla="*/ 918 w 1109"/>
                <a:gd name="T71" fmla="*/ 274 h 501"/>
                <a:gd name="T72" fmla="*/ 896 w 1109"/>
                <a:gd name="T73" fmla="*/ 257 h 501"/>
                <a:gd name="T74" fmla="*/ 872 w 1109"/>
                <a:gd name="T75" fmla="*/ 231 h 501"/>
                <a:gd name="T76" fmla="*/ 857 w 1109"/>
                <a:gd name="T77" fmla="*/ 316 h 501"/>
                <a:gd name="T78" fmla="*/ 803 w 1109"/>
                <a:gd name="T79" fmla="*/ 319 h 501"/>
                <a:gd name="T80" fmla="*/ 755 w 1109"/>
                <a:gd name="T81" fmla="*/ 318 h 501"/>
                <a:gd name="T82" fmla="*/ 700 w 1109"/>
                <a:gd name="T83" fmla="*/ 312 h 501"/>
                <a:gd name="T84" fmla="*/ 647 w 1109"/>
                <a:gd name="T85" fmla="*/ 304 h 501"/>
                <a:gd name="T86" fmla="*/ 587 w 1109"/>
                <a:gd name="T87" fmla="*/ 292 h 501"/>
                <a:gd name="T88" fmla="*/ 533 w 1109"/>
                <a:gd name="T89" fmla="*/ 280 h 501"/>
                <a:gd name="T90" fmla="*/ 458 w 1109"/>
                <a:gd name="T91" fmla="*/ 259 h 501"/>
                <a:gd name="T92" fmla="*/ 397 w 1109"/>
                <a:gd name="T93" fmla="*/ 239 h 501"/>
                <a:gd name="T94" fmla="*/ 343 w 1109"/>
                <a:gd name="T95" fmla="*/ 218 h 501"/>
                <a:gd name="T96" fmla="*/ 286 w 1109"/>
                <a:gd name="T97" fmla="*/ 193 h 501"/>
                <a:gd name="T98" fmla="*/ 261 w 1109"/>
                <a:gd name="T99" fmla="*/ 181 h 501"/>
                <a:gd name="T100" fmla="*/ 236 w 1109"/>
                <a:gd name="T101" fmla="*/ 171 h 501"/>
                <a:gd name="T102" fmla="*/ 214 w 1109"/>
                <a:gd name="T103" fmla="*/ 160 h 501"/>
                <a:gd name="T104" fmla="*/ 195 w 1109"/>
                <a:gd name="T105" fmla="*/ 148 h 501"/>
                <a:gd name="T106" fmla="*/ 158 w 1109"/>
                <a:gd name="T107" fmla="*/ 129 h 501"/>
                <a:gd name="T108" fmla="*/ 134 w 1109"/>
                <a:gd name="T109" fmla="*/ 113 h 501"/>
                <a:gd name="T110" fmla="*/ 115 w 1109"/>
                <a:gd name="T111" fmla="*/ 100 h 501"/>
                <a:gd name="T112" fmla="*/ 96 w 1109"/>
                <a:gd name="T113" fmla="*/ 87 h 501"/>
                <a:gd name="T114" fmla="*/ 78 w 1109"/>
                <a:gd name="T115" fmla="*/ 74 h 501"/>
                <a:gd name="T116" fmla="*/ 64 w 1109"/>
                <a:gd name="T117" fmla="*/ 62 h 501"/>
                <a:gd name="T118" fmla="*/ 47 w 1109"/>
                <a:gd name="T119" fmla="*/ 49 h 501"/>
                <a:gd name="T120" fmla="*/ 31 w 1109"/>
                <a:gd name="T121" fmla="*/ 32 h 501"/>
                <a:gd name="T122" fmla="*/ 14 w 1109"/>
                <a:gd name="T123" fmla="*/ 17 h 501"/>
                <a:gd name="T124" fmla="*/ 0 w 1109"/>
                <a:gd name="T125" fmla="*/ 0 h 5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09"/>
                <a:gd name="T190" fmla="*/ 0 h 501"/>
                <a:gd name="T191" fmla="*/ 1109 w 1109"/>
                <a:gd name="T192" fmla="*/ 501 h 50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09" h="501">
                  <a:moveTo>
                    <a:pt x="0" y="0"/>
                  </a:moveTo>
                  <a:lnTo>
                    <a:pt x="11" y="26"/>
                  </a:lnTo>
                  <a:lnTo>
                    <a:pt x="22" y="47"/>
                  </a:lnTo>
                  <a:lnTo>
                    <a:pt x="33" y="65"/>
                  </a:lnTo>
                  <a:lnTo>
                    <a:pt x="49" y="86"/>
                  </a:lnTo>
                  <a:lnTo>
                    <a:pt x="69" y="114"/>
                  </a:lnTo>
                  <a:lnTo>
                    <a:pt x="94" y="139"/>
                  </a:lnTo>
                  <a:lnTo>
                    <a:pt x="126" y="166"/>
                  </a:lnTo>
                  <a:lnTo>
                    <a:pt x="158" y="192"/>
                  </a:lnTo>
                  <a:lnTo>
                    <a:pt x="190" y="216"/>
                  </a:lnTo>
                  <a:lnTo>
                    <a:pt x="233" y="245"/>
                  </a:lnTo>
                  <a:lnTo>
                    <a:pt x="266" y="264"/>
                  </a:lnTo>
                  <a:lnTo>
                    <a:pt x="314" y="288"/>
                  </a:lnTo>
                  <a:lnTo>
                    <a:pt x="366" y="316"/>
                  </a:lnTo>
                  <a:lnTo>
                    <a:pt x="419" y="340"/>
                  </a:lnTo>
                  <a:lnTo>
                    <a:pt x="460" y="358"/>
                  </a:lnTo>
                  <a:lnTo>
                    <a:pt x="519" y="377"/>
                  </a:lnTo>
                  <a:lnTo>
                    <a:pt x="569" y="391"/>
                  </a:lnTo>
                  <a:lnTo>
                    <a:pt x="622" y="403"/>
                  </a:lnTo>
                  <a:lnTo>
                    <a:pt x="679" y="413"/>
                  </a:lnTo>
                  <a:lnTo>
                    <a:pt x="713" y="416"/>
                  </a:lnTo>
                  <a:lnTo>
                    <a:pt x="754" y="418"/>
                  </a:lnTo>
                  <a:lnTo>
                    <a:pt x="786" y="417"/>
                  </a:lnTo>
                  <a:lnTo>
                    <a:pt x="815" y="417"/>
                  </a:lnTo>
                  <a:lnTo>
                    <a:pt x="841" y="415"/>
                  </a:lnTo>
                  <a:lnTo>
                    <a:pt x="826" y="500"/>
                  </a:lnTo>
                  <a:lnTo>
                    <a:pt x="863" y="475"/>
                  </a:lnTo>
                  <a:lnTo>
                    <a:pt x="900" y="452"/>
                  </a:lnTo>
                  <a:lnTo>
                    <a:pt x="950" y="423"/>
                  </a:lnTo>
                  <a:lnTo>
                    <a:pt x="1003" y="400"/>
                  </a:lnTo>
                  <a:lnTo>
                    <a:pt x="1049" y="382"/>
                  </a:lnTo>
                  <a:lnTo>
                    <a:pt x="1108" y="366"/>
                  </a:lnTo>
                  <a:lnTo>
                    <a:pt x="1059" y="348"/>
                  </a:lnTo>
                  <a:lnTo>
                    <a:pt x="1009" y="327"/>
                  </a:lnTo>
                  <a:lnTo>
                    <a:pt x="957" y="300"/>
                  </a:lnTo>
                  <a:lnTo>
                    <a:pt x="918" y="274"/>
                  </a:lnTo>
                  <a:lnTo>
                    <a:pt x="896" y="257"/>
                  </a:lnTo>
                  <a:lnTo>
                    <a:pt x="872" y="231"/>
                  </a:lnTo>
                  <a:lnTo>
                    <a:pt x="857" y="316"/>
                  </a:lnTo>
                  <a:lnTo>
                    <a:pt x="803" y="319"/>
                  </a:lnTo>
                  <a:lnTo>
                    <a:pt x="755" y="318"/>
                  </a:lnTo>
                  <a:lnTo>
                    <a:pt x="700" y="312"/>
                  </a:lnTo>
                  <a:lnTo>
                    <a:pt x="647" y="304"/>
                  </a:lnTo>
                  <a:lnTo>
                    <a:pt x="587" y="292"/>
                  </a:lnTo>
                  <a:lnTo>
                    <a:pt x="533" y="280"/>
                  </a:lnTo>
                  <a:lnTo>
                    <a:pt x="458" y="259"/>
                  </a:lnTo>
                  <a:lnTo>
                    <a:pt x="397" y="239"/>
                  </a:lnTo>
                  <a:lnTo>
                    <a:pt x="343" y="218"/>
                  </a:lnTo>
                  <a:lnTo>
                    <a:pt x="286" y="193"/>
                  </a:lnTo>
                  <a:lnTo>
                    <a:pt x="261" y="181"/>
                  </a:lnTo>
                  <a:lnTo>
                    <a:pt x="236" y="171"/>
                  </a:lnTo>
                  <a:lnTo>
                    <a:pt x="214" y="160"/>
                  </a:lnTo>
                  <a:lnTo>
                    <a:pt x="195" y="148"/>
                  </a:lnTo>
                  <a:lnTo>
                    <a:pt x="158" y="129"/>
                  </a:lnTo>
                  <a:lnTo>
                    <a:pt x="134" y="113"/>
                  </a:lnTo>
                  <a:lnTo>
                    <a:pt x="115" y="100"/>
                  </a:lnTo>
                  <a:lnTo>
                    <a:pt x="96" y="87"/>
                  </a:lnTo>
                  <a:lnTo>
                    <a:pt x="78" y="74"/>
                  </a:lnTo>
                  <a:lnTo>
                    <a:pt x="64" y="62"/>
                  </a:lnTo>
                  <a:lnTo>
                    <a:pt x="47" y="49"/>
                  </a:lnTo>
                  <a:lnTo>
                    <a:pt x="31" y="32"/>
                  </a:lnTo>
                  <a:lnTo>
                    <a:pt x="14" y="17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rot="10800000"/>
            <a:lstStyle/>
            <a:p>
              <a:pPr>
                <a:defRPr/>
              </a:pPr>
              <a:endParaRPr lang="pt-BR" dirty="0"/>
            </a:p>
          </p:txBody>
        </p:sp>
      </p:grpSp>
      <p:sp>
        <p:nvSpPr>
          <p:cNvPr id="17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Conector reto 18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3434648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Gráfico 18"/>
          <p:cNvGraphicFramePr>
            <a:graphicFrameLocks/>
          </p:cNvGraphicFramePr>
          <p:nvPr/>
        </p:nvGraphicFramePr>
        <p:xfrm>
          <a:off x="283518" y="2684488"/>
          <a:ext cx="4789661" cy="276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r:id="rId4" imgW="6815919" imgH="3932261" progId="Excel.Chart.8">
                  <p:embed/>
                </p:oleObj>
              </mc:Choice>
              <mc:Fallback>
                <p:oleObj r:id="rId4" imgW="6815919" imgH="3932261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18" y="2684488"/>
                        <a:ext cx="4789661" cy="2761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699" name="Grupo 12"/>
          <p:cNvGrpSpPr>
            <a:grpSpLocks/>
          </p:cNvGrpSpPr>
          <p:nvPr/>
        </p:nvGrpSpPr>
        <p:grpSpPr bwMode="auto">
          <a:xfrm>
            <a:off x="561455" y="1099469"/>
            <a:ext cx="5478363" cy="921990"/>
            <a:chOff x="1685171" y="6176767"/>
            <a:chExt cx="5746238" cy="951243"/>
          </a:xfrm>
        </p:grpSpPr>
        <p:sp>
          <p:nvSpPr>
            <p:cNvPr id="14" name="Pentágono 13"/>
            <p:cNvSpPr/>
            <p:nvPr/>
          </p:nvSpPr>
          <p:spPr>
            <a:xfrm rot="10800000">
              <a:off x="1685171" y="6176767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entágono 4"/>
            <p:cNvSpPr/>
            <p:nvPr/>
          </p:nvSpPr>
          <p:spPr>
            <a:xfrm rot="21600000">
              <a:off x="1922841" y="6176767"/>
              <a:ext cx="5508568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Processamento &amp; Analise das Informações</a:t>
              </a:r>
            </a:p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Resumo Visão Gráfica</a:t>
              </a:r>
            </a:p>
          </p:txBody>
        </p:sp>
      </p:grpSp>
      <p:graphicFrame>
        <p:nvGraphicFramePr>
          <p:cNvPr id="29700" name="Object 3"/>
          <p:cNvGraphicFramePr>
            <a:graphicFrameLocks/>
          </p:cNvGraphicFramePr>
          <p:nvPr/>
        </p:nvGraphicFramePr>
        <p:xfrm>
          <a:off x="5077644" y="1201043"/>
          <a:ext cx="4000500" cy="4759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Gráfico" r:id="rId6" imgW="3771884" imgH="4486296" progId="MSGraph.Chart.8">
                  <p:embed followColorScheme="full"/>
                </p:oleObj>
              </mc:Choice>
              <mc:Fallback>
                <p:oleObj name="Gráfico" r:id="rId6" imgW="3771884" imgH="4486296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 b="6410"/>
                      <a:stretch>
                        <a:fillRect/>
                      </a:stretch>
                    </p:blipFill>
                    <p:spPr bwMode="auto">
                      <a:xfrm>
                        <a:off x="5077644" y="1201043"/>
                        <a:ext cx="4000500" cy="47595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29" y="5477248"/>
            <a:ext cx="2671092" cy="38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Elipse 15"/>
          <p:cNvSpPr/>
          <p:nvPr/>
        </p:nvSpPr>
        <p:spPr>
          <a:xfrm>
            <a:off x="120551" y="1099469"/>
            <a:ext cx="907480" cy="921990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Group 8"/>
          <p:cNvGrpSpPr>
            <a:grpSpLocks/>
          </p:cNvGrpSpPr>
          <p:nvPr/>
        </p:nvGrpSpPr>
        <p:grpSpPr bwMode="auto">
          <a:xfrm flipV="1">
            <a:off x="2081117" y="2500405"/>
            <a:ext cx="2329009" cy="1126257"/>
            <a:chOff x="2151" y="2112"/>
            <a:chExt cx="1114" cy="529"/>
          </a:xfrm>
          <a:solidFill>
            <a:srgbClr val="00CC66"/>
          </a:solidFill>
        </p:grpSpPr>
        <p:sp>
          <p:nvSpPr>
            <p:cNvPr id="31752" name="Freeform 9"/>
            <p:cNvSpPr>
              <a:spLocks/>
            </p:cNvSpPr>
            <p:nvPr/>
          </p:nvSpPr>
          <p:spPr bwMode="auto">
            <a:xfrm>
              <a:off x="2151" y="2112"/>
              <a:ext cx="1114" cy="524"/>
            </a:xfrm>
            <a:custGeom>
              <a:avLst/>
              <a:gdLst>
                <a:gd name="T0" fmla="*/ 0 w 1114"/>
                <a:gd name="T1" fmla="*/ 29 h 524"/>
                <a:gd name="T2" fmla="*/ 30 w 1114"/>
                <a:gd name="T3" fmla="*/ 73 h 524"/>
                <a:gd name="T4" fmla="*/ 73 w 1114"/>
                <a:gd name="T5" fmla="*/ 122 h 524"/>
                <a:gd name="T6" fmla="*/ 129 w 1114"/>
                <a:gd name="T7" fmla="*/ 168 h 524"/>
                <a:gd name="T8" fmla="*/ 194 w 1114"/>
                <a:gd name="T9" fmla="*/ 218 h 524"/>
                <a:gd name="T10" fmla="*/ 270 w 1114"/>
                <a:gd name="T11" fmla="*/ 268 h 524"/>
                <a:gd name="T12" fmla="*/ 370 w 1114"/>
                <a:gd name="T13" fmla="*/ 320 h 524"/>
                <a:gd name="T14" fmla="*/ 463 w 1114"/>
                <a:gd name="T15" fmla="*/ 364 h 524"/>
                <a:gd name="T16" fmla="*/ 573 w 1114"/>
                <a:gd name="T17" fmla="*/ 397 h 524"/>
                <a:gd name="T18" fmla="*/ 683 w 1114"/>
                <a:gd name="T19" fmla="*/ 419 h 524"/>
                <a:gd name="T20" fmla="*/ 757 w 1114"/>
                <a:gd name="T21" fmla="*/ 424 h 524"/>
                <a:gd name="T22" fmla="*/ 819 w 1114"/>
                <a:gd name="T23" fmla="*/ 423 h 524"/>
                <a:gd name="T24" fmla="*/ 826 w 1114"/>
                <a:gd name="T25" fmla="*/ 523 h 524"/>
                <a:gd name="T26" fmla="*/ 905 w 1114"/>
                <a:gd name="T27" fmla="*/ 471 h 524"/>
                <a:gd name="T28" fmla="*/ 1004 w 1114"/>
                <a:gd name="T29" fmla="*/ 419 h 524"/>
                <a:gd name="T30" fmla="*/ 1109 w 1114"/>
                <a:gd name="T31" fmla="*/ 393 h 524"/>
                <a:gd name="T32" fmla="*/ 1063 w 1114"/>
                <a:gd name="T33" fmla="*/ 352 h 524"/>
                <a:gd name="T34" fmla="*/ 961 w 1114"/>
                <a:gd name="T35" fmla="*/ 304 h 524"/>
                <a:gd name="T36" fmla="*/ 900 w 1114"/>
                <a:gd name="T37" fmla="*/ 260 h 524"/>
                <a:gd name="T38" fmla="*/ 861 w 1114"/>
                <a:gd name="T39" fmla="*/ 321 h 524"/>
                <a:gd name="T40" fmla="*/ 759 w 1114"/>
                <a:gd name="T41" fmla="*/ 322 h 524"/>
                <a:gd name="T42" fmla="*/ 651 w 1114"/>
                <a:gd name="T43" fmla="*/ 309 h 524"/>
                <a:gd name="T44" fmla="*/ 537 w 1114"/>
                <a:gd name="T45" fmla="*/ 284 h 524"/>
                <a:gd name="T46" fmla="*/ 401 w 1114"/>
                <a:gd name="T47" fmla="*/ 242 h 524"/>
                <a:gd name="T48" fmla="*/ 290 w 1114"/>
                <a:gd name="T49" fmla="*/ 196 h 524"/>
                <a:gd name="T50" fmla="*/ 240 w 1114"/>
                <a:gd name="T51" fmla="*/ 173 h 524"/>
                <a:gd name="T52" fmla="*/ 199 w 1114"/>
                <a:gd name="T53" fmla="*/ 151 h 524"/>
                <a:gd name="T54" fmla="*/ 138 w 1114"/>
                <a:gd name="T55" fmla="*/ 114 h 524"/>
                <a:gd name="T56" fmla="*/ 100 w 1114"/>
                <a:gd name="T57" fmla="*/ 89 h 524"/>
                <a:gd name="T58" fmla="*/ 68 w 1114"/>
                <a:gd name="T59" fmla="*/ 63 h 524"/>
                <a:gd name="T60" fmla="*/ 35 w 1114"/>
                <a:gd name="T61" fmla="*/ 32 h 524"/>
                <a:gd name="T62" fmla="*/ 5 w 1114"/>
                <a:gd name="T63" fmla="*/ 0 h 5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14"/>
                <a:gd name="T97" fmla="*/ 0 h 524"/>
                <a:gd name="T98" fmla="*/ 1114 w 1114"/>
                <a:gd name="T99" fmla="*/ 524 h 52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14" h="524">
                  <a:moveTo>
                    <a:pt x="5" y="0"/>
                  </a:moveTo>
                  <a:lnTo>
                    <a:pt x="0" y="29"/>
                  </a:lnTo>
                  <a:lnTo>
                    <a:pt x="16" y="53"/>
                  </a:lnTo>
                  <a:lnTo>
                    <a:pt x="30" y="73"/>
                  </a:lnTo>
                  <a:lnTo>
                    <a:pt x="50" y="96"/>
                  </a:lnTo>
                  <a:lnTo>
                    <a:pt x="73" y="122"/>
                  </a:lnTo>
                  <a:lnTo>
                    <a:pt x="98" y="141"/>
                  </a:lnTo>
                  <a:lnTo>
                    <a:pt x="129" y="168"/>
                  </a:lnTo>
                  <a:lnTo>
                    <a:pt x="162" y="194"/>
                  </a:lnTo>
                  <a:lnTo>
                    <a:pt x="194" y="218"/>
                  </a:lnTo>
                  <a:lnTo>
                    <a:pt x="237" y="248"/>
                  </a:lnTo>
                  <a:lnTo>
                    <a:pt x="270" y="268"/>
                  </a:lnTo>
                  <a:lnTo>
                    <a:pt x="318" y="293"/>
                  </a:lnTo>
                  <a:lnTo>
                    <a:pt x="370" y="320"/>
                  </a:lnTo>
                  <a:lnTo>
                    <a:pt x="423" y="346"/>
                  </a:lnTo>
                  <a:lnTo>
                    <a:pt x="463" y="364"/>
                  </a:lnTo>
                  <a:lnTo>
                    <a:pt x="523" y="383"/>
                  </a:lnTo>
                  <a:lnTo>
                    <a:pt x="573" y="397"/>
                  </a:lnTo>
                  <a:lnTo>
                    <a:pt x="626" y="409"/>
                  </a:lnTo>
                  <a:lnTo>
                    <a:pt x="683" y="419"/>
                  </a:lnTo>
                  <a:lnTo>
                    <a:pt x="717" y="422"/>
                  </a:lnTo>
                  <a:lnTo>
                    <a:pt x="757" y="424"/>
                  </a:lnTo>
                  <a:lnTo>
                    <a:pt x="789" y="423"/>
                  </a:lnTo>
                  <a:lnTo>
                    <a:pt x="819" y="423"/>
                  </a:lnTo>
                  <a:lnTo>
                    <a:pt x="845" y="420"/>
                  </a:lnTo>
                  <a:lnTo>
                    <a:pt x="826" y="523"/>
                  </a:lnTo>
                  <a:lnTo>
                    <a:pt x="862" y="499"/>
                  </a:lnTo>
                  <a:lnTo>
                    <a:pt x="905" y="471"/>
                  </a:lnTo>
                  <a:lnTo>
                    <a:pt x="951" y="444"/>
                  </a:lnTo>
                  <a:lnTo>
                    <a:pt x="1004" y="419"/>
                  </a:lnTo>
                  <a:lnTo>
                    <a:pt x="1042" y="405"/>
                  </a:lnTo>
                  <a:lnTo>
                    <a:pt x="1109" y="393"/>
                  </a:lnTo>
                  <a:lnTo>
                    <a:pt x="1113" y="371"/>
                  </a:lnTo>
                  <a:lnTo>
                    <a:pt x="1063" y="352"/>
                  </a:lnTo>
                  <a:lnTo>
                    <a:pt x="1013" y="332"/>
                  </a:lnTo>
                  <a:lnTo>
                    <a:pt x="961" y="304"/>
                  </a:lnTo>
                  <a:lnTo>
                    <a:pt x="922" y="277"/>
                  </a:lnTo>
                  <a:lnTo>
                    <a:pt x="900" y="260"/>
                  </a:lnTo>
                  <a:lnTo>
                    <a:pt x="876" y="233"/>
                  </a:lnTo>
                  <a:lnTo>
                    <a:pt x="861" y="321"/>
                  </a:lnTo>
                  <a:lnTo>
                    <a:pt x="807" y="323"/>
                  </a:lnTo>
                  <a:lnTo>
                    <a:pt x="759" y="322"/>
                  </a:lnTo>
                  <a:lnTo>
                    <a:pt x="705" y="317"/>
                  </a:lnTo>
                  <a:lnTo>
                    <a:pt x="651" y="309"/>
                  </a:lnTo>
                  <a:lnTo>
                    <a:pt x="591" y="297"/>
                  </a:lnTo>
                  <a:lnTo>
                    <a:pt x="537" y="284"/>
                  </a:lnTo>
                  <a:lnTo>
                    <a:pt x="462" y="263"/>
                  </a:lnTo>
                  <a:lnTo>
                    <a:pt x="401" y="242"/>
                  </a:lnTo>
                  <a:lnTo>
                    <a:pt x="347" y="222"/>
                  </a:lnTo>
                  <a:lnTo>
                    <a:pt x="290" y="196"/>
                  </a:lnTo>
                  <a:lnTo>
                    <a:pt x="264" y="184"/>
                  </a:lnTo>
                  <a:lnTo>
                    <a:pt x="240" y="173"/>
                  </a:lnTo>
                  <a:lnTo>
                    <a:pt x="219" y="162"/>
                  </a:lnTo>
                  <a:lnTo>
                    <a:pt x="199" y="151"/>
                  </a:lnTo>
                  <a:lnTo>
                    <a:pt x="163" y="130"/>
                  </a:lnTo>
                  <a:lnTo>
                    <a:pt x="138" y="114"/>
                  </a:lnTo>
                  <a:lnTo>
                    <a:pt x="119" y="101"/>
                  </a:lnTo>
                  <a:lnTo>
                    <a:pt x="100" y="89"/>
                  </a:lnTo>
                  <a:lnTo>
                    <a:pt x="83" y="75"/>
                  </a:lnTo>
                  <a:lnTo>
                    <a:pt x="68" y="63"/>
                  </a:lnTo>
                  <a:lnTo>
                    <a:pt x="52" y="49"/>
                  </a:lnTo>
                  <a:lnTo>
                    <a:pt x="35" y="32"/>
                  </a:lnTo>
                  <a:lnTo>
                    <a:pt x="18" y="16"/>
                  </a:lnTo>
                  <a:lnTo>
                    <a:pt x="5" y="0"/>
                  </a:lnTo>
                </a:path>
              </a:pathLst>
            </a:custGeom>
            <a:grp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rot="10800000"/>
            <a:lstStyle/>
            <a:p>
              <a:pPr>
                <a:defRPr/>
              </a:pPr>
              <a:endParaRPr lang="pt-BR" dirty="0"/>
            </a:p>
          </p:txBody>
        </p:sp>
        <p:sp>
          <p:nvSpPr>
            <p:cNvPr id="31753" name="Freeform 10"/>
            <p:cNvSpPr>
              <a:spLocks/>
            </p:cNvSpPr>
            <p:nvPr/>
          </p:nvSpPr>
          <p:spPr bwMode="auto">
            <a:xfrm>
              <a:off x="2152" y="2140"/>
              <a:ext cx="1109" cy="501"/>
            </a:xfrm>
            <a:custGeom>
              <a:avLst/>
              <a:gdLst>
                <a:gd name="T0" fmla="*/ 0 w 1109"/>
                <a:gd name="T1" fmla="*/ 0 h 501"/>
                <a:gd name="T2" fmla="*/ 11 w 1109"/>
                <a:gd name="T3" fmla="*/ 26 h 501"/>
                <a:gd name="T4" fmla="*/ 22 w 1109"/>
                <a:gd name="T5" fmla="*/ 47 h 501"/>
                <a:gd name="T6" fmla="*/ 33 w 1109"/>
                <a:gd name="T7" fmla="*/ 65 h 501"/>
                <a:gd name="T8" fmla="*/ 49 w 1109"/>
                <a:gd name="T9" fmla="*/ 86 h 501"/>
                <a:gd name="T10" fmla="*/ 69 w 1109"/>
                <a:gd name="T11" fmla="*/ 114 h 501"/>
                <a:gd name="T12" fmla="*/ 94 w 1109"/>
                <a:gd name="T13" fmla="*/ 139 h 501"/>
                <a:gd name="T14" fmla="*/ 126 w 1109"/>
                <a:gd name="T15" fmla="*/ 166 h 501"/>
                <a:gd name="T16" fmla="*/ 158 w 1109"/>
                <a:gd name="T17" fmla="*/ 192 h 501"/>
                <a:gd name="T18" fmla="*/ 190 w 1109"/>
                <a:gd name="T19" fmla="*/ 216 h 501"/>
                <a:gd name="T20" fmla="*/ 233 w 1109"/>
                <a:gd name="T21" fmla="*/ 245 h 501"/>
                <a:gd name="T22" fmla="*/ 266 w 1109"/>
                <a:gd name="T23" fmla="*/ 264 h 501"/>
                <a:gd name="T24" fmla="*/ 314 w 1109"/>
                <a:gd name="T25" fmla="*/ 288 h 501"/>
                <a:gd name="T26" fmla="*/ 366 w 1109"/>
                <a:gd name="T27" fmla="*/ 316 h 501"/>
                <a:gd name="T28" fmla="*/ 419 w 1109"/>
                <a:gd name="T29" fmla="*/ 340 h 501"/>
                <a:gd name="T30" fmla="*/ 460 w 1109"/>
                <a:gd name="T31" fmla="*/ 358 h 501"/>
                <a:gd name="T32" fmla="*/ 519 w 1109"/>
                <a:gd name="T33" fmla="*/ 377 h 501"/>
                <a:gd name="T34" fmla="*/ 569 w 1109"/>
                <a:gd name="T35" fmla="*/ 391 h 501"/>
                <a:gd name="T36" fmla="*/ 622 w 1109"/>
                <a:gd name="T37" fmla="*/ 403 h 501"/>
                <a:gd name="T38" fmla="*/ 679 w 1109"/>
                <a:gd name="T39" fmla="*/ 413 h 501"/>
                <a:gd name="T40" fmla="*/ 713 w 1109"/>
                <a:gd name="T41" fmla="*/ 416 h 501"/>
                <a:gd name="T42" fmla="*/ 754 w 1109"/>
                <a:gd name="T43" fmla="*/ 418 h 501"/>
                <a:gd name="T44" fmla="*/ 786 w 1109"/>
                <a:gd name="T45" fmla="*/ 417 h 501"/>
                <a:gd name="T46" fmla="*/ 815 w 1109"/>
                <a:gd name="T47" fmla="*/ 417 h 501"/>
                <a:gd name="T48" fmla="*/ 841 w 1109"/>
                <a:gd name="T49" fmla="*/ 415 h 501"/>
                <a:gd name="T50" fmla="*/ 826 w 1109"/>
                <a:gd name="T51" fmla="*/ 500 h 501"/>
                <a:gd name="T52" fmla="*/ 863 w 1109"/>
                <a:gd name="T53" fmla="*/ 475 h 501"/>
                <a:gd name="T54" fmla="*/ 900 w 1109"/>
                <a:gd name="T55" fmla="*/ 452 h 501"/>
                <a:gd name="T56" fmla="*/ 950 w 1109"/>
                <a:gd name="T57" fmla="*/ 423 h 501"/>
                <a:gd name="T58" fmla="*/ 1003 w 1109"/>
                <a:gd name="T59" fmla="*/ 400 h 501"/>
                <a:gd name="T60" fmla="*/ 1049 w 1109"/>
                <a:gd name="T61" fmla="*/ 382 h 501"/>
                <a:gd name="T62" fmla="*/ 1108 w 1109"/>
                <a:gd name="T63" fmla="*/ 366 h 501"/>
                <a:gd name="T64" fmla="*/ 1059 w 1109"/>
                <a:gd name="T65" fmla="*/ 348 h 501"/>
                <a:gd name="T66" fmla="*/ 1009 w 1109"/>
                <a:gd name="T67" fmla="*/ 327 h 501"/>
                <a:gd name="T68" fmla="*/ 957 w 1109"/>
                <a:gd name="T69" fmla="*/ 300 h 501"/>
                <a:gd name="T70" fmla="*/ 918 w 1109"/>
                <a:gd name="T71" fmla="*/ 274 h 501"/>
                <a:gd name="T72" fmla="*/ 896 w 1109"/>
                <a:gd name="T73" fmla="*/ 257 h 501"/>
                <a:gd name="T74" fmla="*/ 872 w 1109"/>
                <a:gd name="T75" fmla="*/ 231 h 501"/>
                <a:gd name="T76" fmla="*/ 857 w 1109"/>
                <a:gd name="T77" fmla="*/ 316 h 501"/>
                <a:gd name="T78" fmla="*/ 803 w 1109"/>
                <a:gd name="T79" fmla="*/ 319 h 501"/>
                <a:gd name="T80" fmla="*/ 755 w 1109"/>
                <a:gd name="T81" fmla="*/ 318 h 501"/>
                <a:gd name="T82" fmla="*/ 700 w 1109"/>
                <a:gd name="T83" fmla="*/ 312 h 501"/>
                <a:gd name="T84" fmla="*/ 647 w 1109"/>
                <a:gd name="T85" fmla="*/ 304 h 501"/>
                <a:gd name="T86" fmla="*/ 587 w 1109"/>
                <a:gd name="T87" fmla="*/ 292 h 501"/>
                <a:gd name="T88" fmla="*/ 533 w 1109"/>
                <a:gd name="T89" fmla="*/ 280 h 501"/>
                <a:gd name="T90" fmla="*/ 458 w 1109"/>
                <a:gd name="T91" fmla="*/ 259 h 501"/>
                <a:gd name="T92" fmla="*/ 397 w 1109"/>
                <a:gd name="T93" fmla="*/ 239 h 501"/>
                <a:gd name="T94" fmla="*/ 343 w 1109"/>
                <a:gd name="T95" fmla="*/ 218 h 501"/>
                <a:gd name="T96" fmla="*/ 286 w 1109"/>
                <a:gd name="T97" fmla="*/ 193 h 501"/>
                <a:gd name="T98" fmla="*/ 261 w 1109"/>
                <a:gd name="T99" fmla="*/ 181 h 501"/>
                <a:gd name="T100" fmla="*/ 236 w 1109"/>
                <a:gd name="T101" fmla="*/ 171 h 501"/>
                <a:gd name="T102" fmla="*/ 214 w 1109"/>
                <a:gd name="T103" fmla="*/ 160 h 501"/>
                <a:gd name="T104" fmla="*/ 195 w 1109"/>
                <a:gd name="T105" fmla="*/ 148 h 501"/>
                <a:gd name="T106" fmla="*/ 158 w 1109"/>
                <a:gd name="T107" fmla="*/ 129 h 501"/>
                <a:gd name="T108" fmla="*/ 134 w 1109"/>
                <a:gd name="T109" fmla="*/ 113 h 501"/>
                <a:gd name="T110" fmla="*/ 115 w 1109"/>
                <a:gd name="T111" fmla="*/ 100 h 501"/>
                <a:gd name="T112" fmla="*/ 96 w 1109"/>
                <a:gd name="T113" fmla="*/ 87 h 501"/>
                <a:gd name="T114" fmla="*/ 78 w 1109"/>
                <a:gd name="T115" fmla="*/ 74 h 501"/>
                <a:gd name="T116" fmla="*/ 64 w 1109"/>
                <a:gd name="T117" fmla="*/ 62 h 501"/>
                <a:gd name="T118" fmla="*/ 47 w 1109"/>
                <a:gd name="T119" fmla="*/ 49 h 501"/>
                <a:gd name="T120" fmla="*/ 31 w 1109"/>
                <a:gd name="T121" fmla="*/ 32 h 501"/>
                <a:gd name="T122" fmla="*/ 14 w 1109"/>
                <a:gd name="T123" fmla="*/ 17 h 501"/>
                <a:gd name="T124" fmla="*/ 0 w 1109"/>
                <a:gd name="T125" fmla="*/ 0 h 5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09"/>
                <a:gd name="T190" fmla="*/ 0 h 501"/>
                <a:gd name="T191" fmla="*/ 1109 w 1109"/>
                <a:gd name="T192" fmla="*/ 501 h 50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09" h="501">
                  <a:moveTo>
                    <a:pt x="0" y="0"/>
                  </a:moveTo>
                  <a:lnTo>
                    <a:pt x="11" y="26"/>
                  </a:lnTo>
                  <a:lnTo>
                    <a:pt x="22" y="47"/>
                  </a:lnTo>
                  <a:lnTo>
                    <a:pt x="33" y="65"/>
                  </a:lnTo>
                  <a:lnTo>
                    <a:pt x="49" y="86"/>
                  </a:lnTo>
                  <a:lnTo>
                    <a:pt x="69" y="114"/>
                  </a:lnTo>
                  <a:lnTo>
                    <a:pt x="94" y="139"/>
                  </a:lnTo>
                  <a:lnTo>
                    <a:pt x="126" y="166"/>
                  </a:lnTo>
                  <a:lnTo>
                    <a:pt x="158" y="192"/>
                  </a:lnTo>
                  <a:lnTo>
                    <a:pt x="190" y="216"/>
                  </a:lnTo>
                  <a:lnTo>
                    <a:pt x="233" y="245"/>
                  </a:lnTo>
                  <a:lnTo>
                    <a:pt x="266" y="264"/>
                  </a:lnTo>
                  <a:lnTo>
                    <a:pt x="314" y="288"/>
                  </a:lnTo>
                  <a:lnTo>
                    <a:pt x="366" y="316"/>
                  </a:lnTo>
                  <a:lnTo>
                    <a:pt x="419" y="340"/>
                  </a:lnTo>
                  <a:lnTo>
                    <a:pt x="460" y="358"/>
                  </a:lnTo>
                  <a:lnTo>
                    <a:pt x="519" y="377"/>
                  </a:lnTo>
                  <a:lnTo>
                    <a:pt x="569" y="391"/>
                  </a:lnTo>
                  <a:lnTo>
                    <a:pt x="622" y="403"/>
                  </a:lnTo>
                  <a:lnTo>
                    <a:pt x="679" y="413"/>
                  </a:lnTo>
                  <a:lnTo>
                    <a:pt x="713" y="416"/>
                  </a:lnTo>
                  <a:lnTo>
                    <a:pt x="754" y="418"/>
                  </a:lnTo>
                  <a:lnTo>
                    <a:pt x="786" y="417"/>
                  </a:lnTo>
                  <a:lnTo>
                    <a:pt x="815" y="417"/>
                  </a:lnTo>
                  <a:lnTo>
                    <a:pt x="841" y="415"/>
                  </a:lnTo>
                  <a:lnTo>
                    <a:pt x="826" y="500"/>
                  </a:lnTo>
                  <a:lnTo>
                    <a:pt x="863" y="475"/>
                  </a:lnTo>
                  <a:lnTo>
                    <a:pt x="900" y="452"/>
                  </a:lnTo>
                  <a:lnTo>
                    <a:pt x="950" y="423"/>
                  </a:lnTo>
                  <a:lnTo>
                    <a:pt x="1003" y="400"/>
                  </a:lnTo>
                  <a:lnTo>
                    <a:pt x="1049" y="382"/>
                  </a:lnTo>
                  <a:lnTo>
                    <a:pt x="1108" y="366"/>
                  </a:lnTo>
                  <a:lnTo>
                    <a:pt x="1059" y="348"/>
                  </a:lnTo>
                  <a:lnTo>
                    <a:pt x="1009" y="327"/>
                  </a:lnTo>
                  <a:lnTo>
                    <a:pt x="957" y="300"/>
                  </a:lnTo>
                  <a:lnTo>
                    <a:pt x="918" y="274"/>
                  </a:lnTo>
                  <a:lnTo>
                    <a:pt x="896" y="257"/>
                  </a:lnTo>
                  <a:lnTo>
                    <a:pt x="872" y="231"/>
                  </a:lnTo>
                  <a:lnTo>
                    <a:pt x="857" y="316"/>
                  </a:lnTo>
                  <a:lnTo>
                    <a:pt x="803" y="319"/>
                  </a:lnTo>
                  <a:lnTo>
                    <a:pt x="755" y="318"/>
                  </a:lnTo>
                  <a:lnTo>
                    <a:pt x="700" y="312"/>
                  </a:lnTo>
                  <a:lnTo>
                    <a:pt x="647" y="304"/>
                  </a:lnTo>
                  <a:lnTo>
                    <a:pt x="587" y="292"/>
                  </a:lnTo>
                  <a:lnTo>
                    <a:pt x="533" y="280"/>
                  </a:lnTo>
                  <a:lnTo>
                    <a:pt x="458" y="259"/>
                  </a:lnTo>
                  <a:lnTo>
                    <a:pt x="397" y="239"/>
                  </a:lnTo>
                  <a:lnTo>
                    <a:pt x="343" y="218"/>
                  </a:lnTo>
                  <a:lnTo>
                    <a:pt x="286" y="193"/>
                  </a:lnTo>
                  <a:lnTo>
                    <a:pt x="261" y="181"/>
                  </a:lnTo>
                  <a:lnTo>
                    <a:pt x="236" y="171"/>
                  </a:lnTo>
                  <a:lnTo>
                    <a:pt x="214" y="160"/>
                  </a:lnTo>
                  <a:lnTo>
                    <a:pt x="195" y="148"/>
                  </a:lnTo>
                  <a:lnTo>
                    <a:pt x="158" y="129"/>
                  </a:lnTo>
                  <a:lnTo>
                    <a:pt x="134" y="113"/>
                  </a:lnTo>
                  <a:lnTo>
                    <a:pt x="115" y="100"/>
                  </a:lnTo>
                  <a:lnTo>
                    <a:pt x="96" y="87"/>
                  </a:lnTo>
                  <a:lnTo>
                    <a:pt x="78" y="74"/>
                  </a:lnTo>
                  <a:lnTo>
                    <a:pt x="64" y="62"/>
                  </a:lnTo>
                  <a:lnTo>
                    <a:pt x="47" y="49"/>
                  </a:lnTo>
                  <a:lnTo>
                    <a:pt x="31" y="32"/>
                  </a:lnTo>
                  <a:lnTo>
                    <a:pt x="14" y="17"/>
                  </a:lnTo>
                  <a:lnTo>
                    <a:pt x="0" y="0"/>
                  </a:lnTo>
                </a:path>
              </a:pathLst>
            </a:custGeom>
            <a:grp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rot="10800000"/>
            <a:lstStyle/>
            <a:p>
              <a:pPr>
                <a:defRPr/>
              </a:pPr>
              <a:endParaRPr lang="pt-BR" dirty="0"/>
            </a:p>
          </p:txBody>
        </p:sp>
      </p:grpSp>
      <p:sp>
        <p:nvSpPr>
          <p:cNvPr id="17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Conector reto 18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3065314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179512" y="4077072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2195736" y="4725144"/>
            <a:ext cx="187220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96752"/>
            <a:ext cx="4320480" cy="4176464"/>
          </a:xfrm>
          <a:prstGeom prst="flowChartMagneticTape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79512" y="1196752"/>
            <a:ext cx="4104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 da</a:t>
            </a:r>
          </a:p>
          <a:p>
            <a:pPr algn="ctr"/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</a:t>
            </a:r>
          </a:p>
          <a:p>
            <a:pPr algn="ctr"/>
            <a:r>
              <a:rPr lang="pt-B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</a:t>
            </a:r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</a:t>
            </a:r>
            <a:endParaRPr lang="pt-BR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16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upo 12"/>
          <p:cNvGrpSpPr>
            <a:grpSpLocks/>
          </p:cNvGrpSpPr>
          <p:nvPr/>
        </p:nvGrpSpPr>
        <p:grpSpPr bwMode="auto">
          <a:xfrm>
            <a:off x="561455" y="1099469"/>
            <a:ext cx="5478363" cy="921990"/>
            <a:chOff x="1685171" y="6176767"/>
            <a:chExt cx="5746238" cy="951243"/>
          </a:xfrm>
        </p:grpSpPr>
        <p:sp>
          <p:nvSpPr>
            <p:cNvPr id="14" name="Pentágono 13"/>
            <p:cNvSpPr/>
            <p:nvPr/>
          </p:nvSpPr>
          <p:spPr>
            <a:xfrm rot="10800000">
              <a:off x="1685171" y="6176767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entágono 4"/>
            <p:cNvSpPr/>
            <p:nvPr/>
          </p:nvSpPr>
          <p:spPr>
            <a:xfrm rot="21600000">
              <a:off x="1922841" y="6176767"/>
              <a:ext cx="5508568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Processamento &amp; Analise das Informações</a:t>
              </a:r>
            </a:p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Resumo Visão Gráfica</a:t>
              </a:r>
            </a:p>
          </p:txBody>
        </p:sp>
      </p:grpSp>
      <p:sp>
        <p:nvSpPr>
          <p:cNvPr id="16" name="Elipse 15"/>
          <p:cNvSpPr/>
          <p:nvPr/>
        </p:nvSpPr>
        <p:spPr>
          <a:xfrm>
            <a:off x="120551" y="1099469"/>
            <a:ext cx="907480" cy="92199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30724" name="Gráfico 17"/>
          <p:cNvGraphicFramePr>
            <a:graphicFrameLocks noGrp="1"/>
          </p:cNvGraphicFramePr>
          <p:nvPr/>
        </p:nvGraphicFramePr>
        <p:xfrm>
          <a:off x="4131097" y="2329533"/>
          <a:ext cx="4830961" cy="3402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r:id="rId5" imgW="6870787" imgH="4834547" progId="Excel.Chart.8">
                  <p:embed/>
                </p:oleObj>
              </mc:Choice>
              <mc:Fallback>
                <p:oleObj r:id="rId5" imgW="6870787" imgH="4834547" progId="Excel.Char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1097" y="2329533"/>
                        <a:ext cx="4830961" cy="34022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594" name="Picture 2"/>
          <p:cNvPicPr>
            <a:picLocks noChangeAspect="1" noChangeArrowheads="1"/>
          </p:cNvPicPr>
          <p:nvPr/>
        </p:nvPicPr>
        <p:blipFill rotWithShape="1">
          <a:blip r:embed="rId7"/>
          <a:srcRect b="5100"/>
          <a:stretch/>
        </p:blipFill>
        <p:spPr bwMode="auto">
          <a:xfrm>
            <a:off x="464344" y="2250282"/>
            <a:ext cx="2993678" cy="3508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3380" y="2130847"/>
            <a:ext cx="3415605" cy="3747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onector reto 12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567953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upo 13"/>
          <p:cNvGrpSpPr>
            <a:grpSpLocks/>
          </p:cNvGrpSpPr>
          <p:nvPr/>
        </p:nvGrpSpPr>
        <p:grpSpPr bwMode="auto">
          <a:xfrm>
            <a:off x="561455" y="1099469"/>
            <a:ext cx="5478363" cy="921990"/>
            <a:chOff x="1685171" y="6176767"/>
            <a:chExt cx="5746238" cy="951243"/>
          </a:xfrm>
        </p:grpSpPr>
        <p:sp>
          <p:nvSpPr>
            <p:cNvPr id="18" name="Pentágono 17"/>
            <p:cNvSpPr/>
            <p:nvPr/>
          </p:nvSpPr>
          <p:spPr>
            <a:xfrm rot="10800000">
              <a:off x="1685171" y="6176767"/>
              <a:ext cx="5746238" cy="951243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Pentágono 4"/>
            <p:cNvSpPr/>
            <p:nvPr/>
          </p:nvSpPr>
          <p:spPr>
            <a:xfrm rot="21600000">
              <a:off x="1922841" y="6176767"/>
              <a:ext cx="5508568" cy="9512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9472" tIns="91440" rIns="170688" bIns="91440" spcCol="1270" anchor="ctr"/>
            <a:lstStyle/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Processamento &amp; Analise das Informações</a:t>
              </a:r>
            </a:p>
            <a:p>
              <a:pPr defTabSz="750067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7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Resumo Visão Gráfica</a:t>
              </a:r>
            </a:p>
          </p:txBody>
        </p:sp>
      </p:grp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120551" y="1099469"/>
            <a:ext cx="907480" cy="92199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82" y="5477248"/>
            <a:ext cx="2671092" cy="38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1" name="Gráfico 15"/>
          <p:cNvGraphicFramePr>
            <a:graphicFrameLocks/>
          </p:cNvGraphicFramePr>
          <p:nvPr/>
        </p:nvGraphicFramePr>
        <p:xfrm>
          <a:off x="747861" y="1990205"/>
          <a:ext cx="7095753" cy="3449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r:id="rId5" imgW="10089754" imgH="4907705" progId="Excel.Chart.8">
                  <p:embed/>
                </p:oleObj>
              </mc:Choice>
              <mc:Fallback>
                <p:oleObj r:id="rId5" imgW="10089754" imgH="4907705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861" y="1990205"/>
                        <a:ext cx="7095753" cy="3449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Conector reto 13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4025904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262280" y="1556792"/>
            <a:ext cx="5525283" cy="2527132"/>
          </a:xfrm>
          <a:prstGeom prst="rect">
            <a:avLst/>
          </a:prstGeom>
          <a:noFill/>
        </p:spPr>
        <p:txBody>
          <a:bodyPr lIns="64291" tIns="32146" rIns="64291" bIns="32146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defRPr/>
            </a:pPr>
            <a:r>
              <a:rPr lang="pt-BR" sz="4000" b="1" dirty="0">
                <a:ln>
                  <a:prstDash val="solid"/>
                </a:ln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Gill Sans" charset="0"/>
                <a:ea typeface="Heiti SC Light" charset="-122"/>
                <a:sym typeface="Gill Sans" charset="0"/>
              </a:rPr>
              <a:t>Auditoria do Processo </a:t>
            </a:r>
            <a:r>
              <a:rPr lang="pt-BR" sz="4000" b="1" dirty="0" smtClean="0">
                <a:ln>
                  <a:prstDash val="solid"/>
                </a:ln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Gill Sans" charset="0"/>
                <a:ea typeface="Heiti SC Light" charset="-122"/>
                <a:sym typeface="Gill Sans" charset="0"/>
              </a:rPr>
              <a:t>de</a:t>
            </a:r>
          </a:p>
          <a:p>
            <a:pPr>
              <a:defRPr/>
            </a:pPr>
            <a:r>
              <a:rPr lang="pt-BR" sz="4000" b="1" dirty="0" smtClean="0">
                <a:ln>
                  <a:prstDash val="solid"/>
                </a:ln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Gill Sans" charset="0"/>
                <a:ea typeface="Heiti SC Light" charset="-122"/>
                <a:sym typeface="Gill Sans" charset="0"/>
              </a:rPr>
              <a:t>Planejamento &amp;</a:t>
            </a:r>
          </a:p>
          <a:p>
            <a:pPr>
              <a:defRPr/>
            </a:pPr>
            <a:r>
              <a:rPr lang="pt-BR" sz="4000" b="1" dirty="0" smtClean="0">
                <a:ln>
                  <a:prstDash val="solid"/>
                </a:ln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Gill Sans" charset="0"/>
                <a:ea typeface="Heiti SC Light" charset="-122"/>
                <a:sym typeface="Gill Sans" charset="0"/>
              </a:rPr>
              <a:t>Controle</a:t>
            </a:r>
            <a:endParaRPr lang="pt-BR" sz="4000" b="1" dirty="0">
              <a:ln>
                <a:prstDash val="solid"/>
              </a:ln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Gill Sans" charset="0"/>
              <a:ea typeface="Heiti SC Light" charset="-122"/>
              <a:sym typeface="Gill Sans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179512" y="4077072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  <p:pic>
        <p:nvPicPr>
          <p:cNvPr id="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96752"/>
            <a:ext cx="4320480" cy="4176464"/>
          </a:xfrm>
          <a:prstGeom prst="flowChartMagneticTape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429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4774035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r">
              <a:defRPr/>
            </a:pPr>
            <a:r>
              <a:rPr lang="en-US" sz="2800" b="1" dirty="0" err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Processo</a:t>
            </a:r>
            <a:r>
              <a:rPr lang="en-US" sz="28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Planejamento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3528" y="1107157"/>
            <a:ext cx="8506643" cy="4842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4048221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4774035" y="146224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r">
              <a:defRPr/>
            </a:pPr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Auditoria Planejamento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512" y="1099469"/>
            <a:ext cx="8384977" cy="4506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2367930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/>
          <a:srcRect b="86281"/>
          <a:stretch/>
        </p:blipFill>
        <p:spPr bwMode="auto">
          <a:xfrm>
            <a:off x="379512" y="1099468"/>
            <a:ext cx="8384977" cy="61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512" y="1758032"/>
            <a:ext cx="8384977" cy="237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"/>
          <p:cNvSpPr>
            <a:spLocks/>
          </p:cNvSpPr>
          <p:nvPr/>
        </p:nvSpPr>
        <p:spPr bwMode="auto">
          <a:xfrm>
            <a:off x="3356446" y="146224"/>
            <a:ext cx="5697141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r">
              <a:defRPr/>
            </a:pPr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Auditoria Controle de MOD &amp; MOI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Conector reto 8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4246017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/>
          <a:srcRect b="86281"/>
          <a:stretch/>
        </p:blipFill>
        <p:spPr bwMode="auto">
          <a:xfrm>
            <a:off x="379512" y="1099468"/>
            <a:ext cx="8384977" cy="61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512" y="1809379"/>
            <a:ext cx="8384977" cy="227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"/>
          <p:cNvSpPr>
            <a:spLocks/>
          </p:cNvSpPr>
          <p:nvPr/>
        </p:nvSpPr>
        <p:spPr bwMode="auto">
          <a:xfrm>
            <a:off x="3812977" y="146224"/>
            <a:ext cx="5240611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r">
              <a:defRPr/>
            </a:pPr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Auditoria Controle de Produção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Conector reto 8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358168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3347865" y="146224"/>
            <a:ext cx="5705724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r">
              <a:defRPr/>
            </a:pPr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Heiti SC Light" charset="-122"/>
                <a:sym typeface="Gill Sans" charset="0"/>
              </a:rPr>
              <a:t>Auditoria </a:t>
            </a:r>
            <a:r>
              <a:rPr lang="en-US" sz="2000" b="1" dirty="0" err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Heiti SC Light" charset="-122"/>
                <a:sym typeface="Gill Sans" charset="0"/>
              </a:rPr>
              <a:t>Indicadores</a:t>
            </a:r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Heiti SC Light" charset="-122"/>
                <a:sym typeface="Gill Sans" charset="0"/>
              </a:rPr>
              <a:t> </a:t>
            </a:r>
            <a:r>
              <a:rPr lang="en-US" sz="2000" b="1" dirty="0" smtClean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Heiti SC Light" charset="-122"/>
                <a:sym typeface="Gill Sans" charset="0"/>
              </a:rPr>
              <a:t>e  </a:t>
            </a:r>
            <a:r>
              <a:rPr lang="en-US" sz="20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Heiti SC Light" charset="-122"/>
                <a:sym typeface="Gill Sans" charset="0"/>
              </a:rPr>
              <a:t>Cobrança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/>
          <a:srcRect b="86281"/>
          <a:stretch/>
        </p:blipFill>
        <p:spPr bwMode="auto">
          <a:xfrm>
            <a:off x="379512" y="1099468"/>
            <a:ext cx="8384977" cy="61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512" y="1794868"/>
            <a:ext cx="8384977" cy="229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ector reto 7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211816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3812977" y="146224"/>
            <a:ext cx="5240611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r">
              <a:defRPr/>
            </a:pPr>
            <a:r>
              <a:rPr lang="en-US" sz="28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Auditoria Fatos &amp; Comentarios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237" y="947664"/>
            <a:ext cx="4151189" cy="496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3805" y="965523"/>
            <a:ext cx="4152305" cy="494481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ector reto 7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851920" y="980728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4805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22540" name="Rectangle 27"/>
          <p:cNvSpPr>
            <a:spLocks noChangeArrowheads="1"/>
          </p:cNvSpPr>
          <p:nvPr/>
        </p:nvSpPr>
        <p:spPr bwMode="auto">
          <a:xfrm>
            <a:off x="2817316" y="6418035"/>
            <a:ext cx="129902" cy="34191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6" rIns="64291" bIns="32146" anchor="ctr">
            <a:spAutoFit/>
          </a:bodyPr>
          <a:lstStyle/>
          <a:p>
            <a:pPr eaLnBrk="0" hangingPunct="0">
              <a:defRPr/>
            </a:pPr>
            <a:endParaRPr lang="pt-BR" dirty="0"/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3812977" y="146224"/>
            <a:ext cx="5240611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r">
              <a:defRPr/>
            </a:pPr>
            <a:r>
              <a:rPr lang="en-US" sz="28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Auditoria – Plano de Ação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/>
          <a:srcRect t="-1" r="12292" b="36739"/>
          <a:stretch/>
        </p:blipFill>
        <p:spPr bwMode="auto">
          <a:xfrm>
            <a:off x="167432" y="897434"/>
            <a:ext cx="8742164" cy="486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851920" y="899428"/>
            <a:ext cx="14401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087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1" name="Text Box 34"/>
          <p:cNvSpPr txBox="1">
            <a:spLocks noChangeArrowheads="1"/>
          </p:cNvSpPr>
          <p:nvPr/>
        </p:nvSpPr>
        <p:spPr bwMode="auto">
          <a:xfrm>
            <a:off x="1382299" y="1020079"/>
            <a:ext cx="7696200" cy="37238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91411" tIns="45706" rIns="91411" bIns="45706">
            <a:spAutoFit/>
          </a:bodyPr>
          <a:lstStyle/>
          <a:p>
            <a:pPr algn="r" defTabSz="761766">
              <a:lnSpc>
                <a:spcPct val="80000"/>
              </a:lnSpc>
              <a:defRPr/>
            </a:pPr>
            <a:r>
              <a:rPr lang="pt-BR" sz="2200" b="1" dirty="0">
                <a:latin typeface="Baskerville Old Face" pitchFamily="18" charset="0"/>
                <a:cs typeface="Arial" charset="0"/>
              </a:rPr>
              <a:t>Metodologia </a:t>
            </a:r>
            <a:r>
              <a:rPr lang="pt-BR" sz="2200" b="1" dirty="0" smtClean="0">
                <a:latin typeface="Baskerville Old Face" pitchFamily="18" charset="0"/>
                <a:cs typeface="Arial" charset="0"/>
              </a:rPr>
              <a:t> </a:t>
            </a:r>
            <a:endParaRPr lang="pt-BR" sz="2200" dirty="0">
              <a:latin typeface="Baskerville Old Face" pitchFamily="18" charset="0"/>
              <a:cs typeface="Arial" charset="0"/>
            </a:endParaRPr>
          </a:p>
        </p:txBody>
      </p:sp>
      <p:sp>
        <p:nvSpPr>
          <p:cNvPr id="15372" name="Line 46"/>
          <p:cNvSpPr>
            <a:spLocks noChangeShapeType="1"/>
          </p:cNvSpPr>
          <p:nvPr/>
        </p:nvSpPr>
        <p:spPr bwMode="auto">
          <a:xfrm flipH="1" flipV="1">
            <a:off x="3107911" y="1339166"/>
            <a:ext cx="5867400" cy="1587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lIns="92046" tIns="46024" rIns="92046" bIns="46024" anchor="ctr"/>
          <a:lstStyle/>
          <a:p>
            <a:pPr>
              <a:defRPr/>
            </a:pPr>
            <a:endParaRPr lang="pt-BR" dirty="0">
              <a:latin typeface="Baskerville Old Face" pitchFamily="18" charset="0"/>
              <a:cs typeface="Arial" charset="0"/>
            </a:endParaRPr>
          </a:p>
        </p:txBody>
      </p:sp>
      <p:sp>
        <p:nvSpPr>
          <p:cNvPr id="13" name="CaixaDeTexto 12"/>
          <p:cNvSpPr txBox="1"/>
          <p:nvPr/>
        </p:nvSpPr>
        <p:spPr bwMode="auto">
          <a:xfrm>
            <a:off x="107504" y="1448685"/>
            <a:ext cx="8929750" cy="1231078"/>
          </a:xfrm>
          <a:prstGeom prst="rect">
            <a:avLst/>
          </a:prstGeom>
          <a:noFill/>
        </p:spPr>
        <p:txBody>
          <a:bodyPr lIns="91411" tIns="45706" rIns="91411" bIns="4570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ln w="1905"/>
                <a:latin typeface="Baskerville Old Face" pitchFamily="18" charset="0"/>
                <a:ea typeface="Tahoma" pitchFamily="34" charset="0"/>
                <a:cs typeface="Tahoma" pitchFamily="34" charset="0"/>
              </a:rPr>
              <a:t>Para a E-</a:t>
            </a:r>
            <a:r>
              <a:rPr lang="pt-BR" sz="2000" b="1" dirty="0" err="1">
                <a:ln w="1905"/>
                <a:latin typeface="Baskerville Old Face" pitchFamily="18" charset="0"/>
                <a:ea typeface="Tahoma" pitchFamily="34" charset="0"/>
                <a:cs typeface="Tahoma" pitchFamily="34" charset="0"/>
              </a:rPr>
              <a:t>productivity</a:t>
            </a:r>
            <a:r>
              <a:rPr lang="pt-BR" sz="2000" b="1" dirty="0">
                <a:ln w="1905"/>
                <a:latin typeface="Baskerville Old Face" pitchFamily="18" charset="0"/>
                <a:ea typeface="Tahoma" pitchFamily="34" charset="0"/>
                <a:cs typeface="Tahoma" pitchFamily="34" charset="0"/>
              </a:rPr>
              <a:t> a Gestão é composta pela sinergia entre processos, pessoas e sistemas! Tendo como premissa a visão, os valores e a estratégia do negocio e como foco as necessidades do cliente, visando resultados e crescimento sustentável!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400" b="1" dirty="0">
              <a:ln w="1905"/>
              <a:latin typeface="Baskerville Old Face" pitchFamily="18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5" name="Conector reto 14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7884368" y="4005064"/>
            <a:ext cx="1152128" cy="1152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Cliente</a:t>
            </a:r>
            <a:endParaRPr lang="pt-BR" sz="1400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300192" y="3429000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Identificar/</a:t>
            </a:r>
          </a:p>
          <a:p>
            <a:pPr algn="ctr"/>
            <a:r>
              <a:rPr lang="pt-BR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Entender as necessidades dos clientes</a:t>
            </a:r>
            <a:endParaRPr lang="pt-BR" sz="1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ta para baixo 6"/>
          <p:cNvSpPr/>
          <p:nvPr/>
        </p:nvSpPr>
        <p:spPr>
          <a:xfrm>
            <a:off x="6228184" y="2636912"/>
            <a:ext cx="2160240" cy="432048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Baskerville Old Face" pitchFamily="18" charset="0"/>
              </a:rPr>
              <a:t>Visão</a:t>
            </a:r>
          </a:p>
        </p:txBody>
      </p:sp>
      <p:sp>
        <p:nvSpPr>
          <p:cNvPr id="22" name="Seta para baixo 21"/>
          <p:cNvSpPr/>
          <p:nvPr/>
        </p:nvSpPr>
        <p:spPr>
          <a:xfrm>
            <a:off x="3419872" y="2636912"/>
            <a:ext cx="2592288" cy="432048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Baskerville Old Face" pitchFamily="18" charset="0"/>
              </a:rPr>
              <a:t>Valores</a:t>
            </a:r>
          </a:p>
        </p:txBody>
      </p:sp>
      <p:sp>
        <p:nvSpPr>
          <p:cNvPr id="23" name="Seta para baixo 22"/>
          <p:cNvSpPr/>
          <p:nvPr/>
        </p:nvSpPr>
        <p:spPr>
          <a:xfrm>
            <a:off x="107504" y="2636912"/>
            <a:ext cx="3456384" cy="432048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Baskerville Old Face" pitchFamily="18" charset="0"/>
              </a:rPr>
              <a:t>Estratégia</a:t>
            </a: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4200038597"/>
              </p:ext>
            </p:extLst>
          </p:nvPr>
        </p:nvGraphicFramePr>
        <p:xfrm>
          <a:off x="395536" y="3125192"/>
          <a:ext cx="5832648" cy="3112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8" name="Conector reto 17"/>
          <p:cNvCxnSpPr/>
          <p:nvPr/>
        </p:nvCxnSpPr>
        <p:spPr>
          <a:xfrm>
            <a:off x="683568" y="3068960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16"/>
          <p:cNvGrpSpPr>
            <a:grpSpLocks/>
          </p:cNvGrpSpPr>
          <p:nvPr/>
        </p:nvGrpSpPr>
        <p:grpSpPr bwMode="auto">
          <a:xfrm rot="3709800" flipH="1">
            <a:off x="7813094" y="3200346"/>
            <a:ext cx="693756" cy="765325"/>
            <a:chOff x="629" y="1842"/>
            <a:chExt cx="637" cy="858"/>
          </a:xfrm>
          <a:solidFill>
            <a:srgbClr val="92D050"/>
          </a:solidFill>
          <a:effectLst/>
          <a:scene3d>
            <a:camera prst="orthographicFront">
              <a:rot lat="10800000" lon="0" rev="15000000"/>
            </a:camera>
            <a:lightRig rig="threePt" dir="t"/>
          </a:scene3d>
        </p:grpSpPr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651" y="1842"/>
              <a:ext cx="615" cy="858"/>
            </a:xfrm>
            <a:custGeom>
              <a:avLst/>
              <a:gdLst>
                <a:gd name="T0" fmla="*/ 24 w 615"/>
                <a:gd name="T1" fmla="*/ 19 h 858"/>
                <a:gd name="T2" fmla="*/ 9 w 615"/>
                <a:gd name="T3" fmla="*/ 68 h 858"/>
                <a:gd name="T4" fmla="*/ 0 w 615"/>
                <a:gd name="T5" fmla="*/ 128 h 858"/>
                <a:gd name="T6" fmla="*/ 5 w 615"/>
                <a:gd name="T7" fmla="*/ 191 h 858"/>
                <a:gd name="T8" fmla="*/ 11 w 615"/>
                <a:gd name="T9" fmla="*/ 262 h 858"/>
                <a:gd name="T10" fmla="*/ 28 w 615"/>
                <a:gd name="T11" fmla="*/ 338 h 858"/>
                <a:gd name="T12" fmla="*/ 61 w 615"/>
                <a:gd name="T13" fmla="*/ 428 h 858"/>
                <a:gd name="T14" fmla="*/ 97 w 615"/>
                <a:gd name="T15" fmla="*/ 509 h 858"/>
                <a:gd name="T16" fmla="*/ 156 w 615"/>
                <a:gd name="T17" fmla="*/ 589 h 858"/>
                <a:gd name="T18" fmla="*/ 225 w 615"/>
                <a:gd name="T19" fmla="*/ 662 h 858"/>
                <a:gd name="T20" fmla="*/ 279 w 615"/>
                <a:gd name="T21" fmla="*/ 703 h 858"/>
                <a:gd name="T22" fmla="*/ 330 w 615"/>
                <a:gd name="T23" fmla="*/ 733 h 858"/>
                <a:gd name="T24" fmla="*/ 247 w 615"/>
                <a:gd name="T25" fmla="*/ 813 h 858"/>
                <a:gd name="T26" fmla="*/ 357 w 615"/>
                <a:gd name="T27" fmla="*/ 814 h 858"/>
                <a:gd name="T28" fmla="*/ 483 w 615"/>
                <a:gd name="T29" fmla="*/ 824 h 858"/>
                <a:gd name="T30" fmla="*/ 590 w 615"/>
                <a:gd name="T31" fmla="*/ 857 h 858"/>
                <a:gd name="T32" fmla="*/ 590 w 615"/>
                <a:gd name="T33" fmla="*/ 802 h 858"/>
                <a:gd name="T34" fmla="*/ 552 w 615"/>
                <a:gd name="T35" fmla="*/ 714 h 858"/>
                <a:gd name="T36" fmla="*/ 541 w 615"/>
                <a:gd name="T37" fmla="*/ 650 h 858"/>
                <a:gd name="T38" fmla="*/ 455 w 615"/>
                <a:gd name="T39" fmla="*/ 676 h 858"/>
                <a:gd name="T40" fmla="*/ 372 w 615"/>
                <a:gd name="T41" fmla="*/ 626 h 858"/>
                <a:gd name="T42" fmla="*/ 297 w 615"/>
                <a:gd name="T43" fmla="*/ 562 h 858"/>
                <a:gd name="T44" fmla="*/ 228 w 615"/>
                <a:gd name="T45" fmla="*/ 485 h 858"/>
                <a:gd name="T46" fmla="*/ 157 w 615"/>
                <a:gd name="T47" fmla="*/ 384 h 858"/>
                <a:gd name="T48" fmla="*/ 108 w 615"/>
                <a:gd name="T49" fmla="*/ 293 h 858"/>
                <a:gd name="T50" fmla="*/ 89 w 615"/>
                <a:gd name="T51" fmla="*/ 250 h 858"/>
                <a:gd name="T52" fmla="*/ 75 w 615"/>
                <a:gd name="T53" fmla="*/ 213 h 858"/>
                <a:gd name="T54" fmla="*/ 60 w 615"/>
                <a:gd name="T55" fmla="*/ 154 h 858"/>
                <a:gd name="T56" fmla="*/ 51 w 615"/>
                <a:gd name="T57" fmla="*/ 116 h 858"/>
                <a:gd name="T58" fmla="*/ 49 w 615"/>
                <a:gd name="T59" fmla="*/ 80 h 858"/>
                <a:gd name="T60" fmla="*/ 49 w 615"/>
                <a:gd name="T61" fmla="*/ 39 h 858"/>
                <a:gd name="T62" fmla="*/ 55 w 615"/>
                <a:gd name="T63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5" h="858">
                  <a:moveTo>
                    <a:pt x="55" y="0"/>
                  </a:moveTo>
                  <a:lnTo>
                    <a:pt x="24" y="19"/>
                  </a:lnTo>
                  <a:lnTo>
                    <a:pt x="16" y="46"/>
                  </a:lnTo>
                  <a:lnTo>
                    <a:pt x="9" y="68"/>
                  </a:lnTo>
                  <a:lnTo>
                    <a:pt x="5" y="96"/>
                  </a:lnTo>
                  <a:lnTo>
                    <a:pt x="0" y="128"/>
                  </a:lnTo>
                  <a:lnTo>
                    <a:pt x="4" y="154"/>
                  </a:lnTo>
                  <a:lnTo>
                    <a:pt x="5" y="191"/>
                  </a:lnTo>
                  <a:lnTo>
                    <a:pt x="8" y="227"/>
                  </a:lnTo>
                  <a:lnTo>
                    <a:pt x="11" y="262"/>
                  </a:lnTo>
                  <a:lnTo>
                    <a:pt x="20" y="307"/>
                  </a:lnTo>
                  <a:lnTo>
                    <a:pt x="28" y="338"/>
                  </a:lnTo>
                  <a:lnTo>
                    <a:pt x="44" y="381"/>
                  </a:lnTo>
                  <a:lnTo>
                    <a:pt x="61" y="428"/>
                  </a:lnTo>
                  <a:lnTo>
                    <a:pt x="82" y="475"/>
                  </a:lnTo>
                  <a:lnTo>
                    <a:pt x="97" y="509"/>
                  </a:lnTo>
                  <a:lnTo>
                    <a:pt x="129" y="554"/>
                  </a:lnTo>
                  <a:lnTo>
                    <a:pt x="156" y="589"/>
                  </a:lnTo>
                  <a:lnTo>
                    <a:pt x="189" y="625"/>
                  </a:lnTo>
                  <a:lnTo>
                    <a:pt x="225" y="662"/>
                  </a:lnTo>
                  <a:lnTo>
                    <a:pt x="249" y="681"/>
                  </a:lnTo>
                  <a:lnTo>
                    <a:pt x="279" y="703"/>
                  </a:lnTo>
                  <a:lnTo>
                    <a:pt x="306" y="718"/>
                  </a:lnTo>
                  <a:lnTo>
                    <a:pt x="330" y="733"/>
                  </a:lnTo>
                  <a:lnTo>
                    <a:pt x="354" y="744"/>
                  </a:lnTo>
                  <a:lnTo>
                    <a:pt x="247" y="813"/>
                  </a:lnTo>
                  <a:lnTo>
                    <a:pt x="297" y="813"/>
                  </a:lnTo>
                  <a:lnTo>
                    <a:pt x="357" y="814"/>
                  </a:lnTo>
                  <a:lnTo>
                    <a:pt x="419" y="815"/>
                  </a:lnTo>
                  <a:lnTo>
                    <a:pt x="483" y="824"/>
                  </a:lnTo>
                  <a:lnTo>
                    <a:pt x="527" y="832"/>
                  </a:lnTo>
                  <a:lnTo>
                    <a:pt x="590" y="857"/>
                  </a:lnTo>
                  <a:lnTo>
                    <a:pt x="614" y="843"/>
                  </a:lnTo>
                  <a:lnTo>
                    <a:pt x="590" y="802"/>
                  </a:lnTo>
                  <a:lnTo>
                    <a:pt x="567" y="762"/>
                  </a:lnTo>
                  <a:lnTo>
                    <a:pt x="552" y="714"/>
                  </a:lnTo>
                  <a:lnTo>
                    <a:pt x="543" y="675"/>
                  </a:lnTo>
                  <a:lnTo>
                    <a:pt x="541" y="650"/>
                  </a:lnTo>
                  <a:lnTo>
                    <a:pt x="546" y="617"/>
                  </a:lnTo>
                  <a:lnTo>
                    <a:pt x="455" y="676"/>
                  </a:lnTo>
                  <a:lnTo>
                    <a:pt x="411" y="651"/>
                  </a:lnTo>
                  <a:lnTo>
                    <a:pt x="372" y="626"/>
                  </a:lnTo>
                  <a:lnTo>
                    <a:pt x="333" y="595"/>
                  </a:lnTo>
                  <a:lnTo>
                    <a:pt x="297" y="562"/>
                  </a:lnTo>
                  <a:lnTo>
                    <a:pt x="260" y="522"/>
                  </a:lnTo>
                  <a:lnTo>
                    <a:pt x="228" y="485"/>
                  </a:lnTo>
                  <a:lnTo>
                    <a:pt x="186" y="432"/>
                  </a:lnTo>
                  <a:lnTo>
                    <a:pt x="157" y="384"/>
                  </a:lnTo>
                  <a:lnTo>
                    <a:pt x="132" y="342"/>
                  </a:lnTo>
                  <a:lnTo>
                    <a:pt x="108" y="293"/>
                  </a:lnTo>
                  <a:lnTo>
                    <a:pt x="98" y="270"/>
                  </a:lnTo>
                  <a:lnTo>
                    <a:pt x="89" y="250"/>
                  </a:lnTo>
                  <a:lnTo>
                    <a:pt x="82" y="232"/>
                  </a:lnTo>
                  <a:lnTo>
                    <a:pt x="75" y="213"/>
                  </a:lnTo>
                  <a:lnTo>
                    <a:pt x="66" y="179"/>
                  </a:lnTo>
                  <a:lnTo>
                    <a:pt x="60" y="154"/>
                  </a:lnTo>
                  <a:lnTo>
                    <a:pt x="55" y="135"/>
                  </a:lnTo>
                  <a:lnTo>
                    <a:pt x="51" y="116"/>
                  </a:lnTo>
                  <a:lnTo>
                    <a:pt x="50" y="97"/>
                  </a:lnTo>
                  <a:lnTo>
                    <a:pt x="49" y="80"/>
                  </a:lnTo>
                  <a:lnTo>
                    <a:pt x="49" y="61"/>
                  </a:lnTo>
                  <a:lnTo>
                    <a:pt x="49" y="39"/>
                  </a:lnTo>
                  <a:lnTo>
                    <a:pt x="50" y="19"/>
                  </a:lnTo>
                  <a:lnTo>
                    <a:pt x="55" y="0"/>
                  </a:lnTo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0" hangingPunct="0">
                <a:defRPr/>
              </a:pPr>
              <a:endParaRPr lang="pt-BR" sz="2000" b="1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629" y="1861"/>
              <a:ext cx="613" cy="839"/>
            </a:xfrm>
            <a:custGeom>
              <a:avLst/>
              <a:gdLst>
                <a:gd name="T0" fmla="*/ 49 w 613"/>
                <a:gd name="T1" fmla="*/ 0 h 839"/>
                <a:gd name="T2" fmla="*/ 34 w 613"/>
                <a:gd name="T3" fmla="*/ 26 h 839"/>
                <a:gd name="T4" fmla="*/ 25 w 613"/>
                <a:gd name="T5" fmla="*/ 46 h 839"/>
                <a:gd name="T6" fmla="*/ 17 w 613"/>
                <a:gd name="T7" fmla="*/ 66 h 839"/>
                <a:gd name="T8" fmla="*/ 12 w 613"/>
                <a:gd name="T9" fmla="*/ 90 h 839"/>
                <a:gd name="T10" fmla="*/ 2 w 613"/>
                <a:gd name="T11" fmla="*/ 121 h 839"/>
                <a:gd name="T12" fmla="*/ 0 w 613"/>
                <a:gd name="T13" fmla="*/ 153 h 839"/>
                <a:gd name="T14" fmla="*/ 1 w 613"/>
                <a:gd name="T15" fmla="*/ 190 h 839"/>
                <a:gd name="T16" fmla="*/ 4 w 613"/>
                <a:gd name="T17" fmla="*/ 225 h 839"/>
                <a:gd name="T18" fmla="*/ 8 w 613"/>
                <a:gd name="T19" fmla="*/ 260 h 839"/>
                <a:gd name="T20" fmla="*/ 17 w 613"/>
                <a:gd name="T21" fmla="*/ 304 h 839"/>
                <a:gd name="T22" fmla="*/ 27 w 613"/>
                <a:gd name="T23" fmla="*/ 334 h 839"/>
                <a:gd name="T24" fmla="*/ 44 w 613"/>
                <a:gd name="T25" fmla="*/ 377 h 839"/>
                <a:gd name="T26" fmla="*/ 60 w 613"/>
                <a:gd name="T27" fmla="*/ 425 h 839"/>
                <a:gd name="T28" fmla="*/ 82 w 613"/>
                <a:gd name="T29" fmla="*/ 470 h 839"/>
                <a:gd name="T30" fmla="*/ 99 w 613"/>
                <a:gd name="T31" fmla="*/ 505 h 839"/>
                <a:gd name="T32" fmla="*/ 128 w 613"/>
                <a:gd name="T33" fmla="*/ 548 h 839"/>
                <a:gd name="T34" fmla="*/ 156 w 613"/>
                <a:gd name="T35" fmla="*/ 584 h 839"/>
                <a:gd name="T36" fmla="*/ 188 w 613"/>
                <a:gd name="T37" fmla="*/ 621 h 839"/>
                <a:gd name="T38" fmla="*/ 226 w 613"/>
                <a:gd name="T39" fmla="*/ 657 h 839"/>
                <a:gd name="T40" fmla="*/ 250 w 613"/>
                <a:gd name="T41" fmla="*/ 676 h 839"/>
                <a:gd name="T42" fmla="*/ 280 w 613"/>
                <a:gd name="T43" fmla="*/ 699 h 839"/>
                <a:gd name="T44" fmla="*/ 307 w 613"/>
                <a:gd name="T45" fmla="*/ 714 h 839"/>
                <a:gd name="T46" fmla="*/ 330 w 613"/>
                <a:gd name="T47" fmla="*/ 729 h 839"/>
                <a:gd name="T48" fmla="*/ 354 w 613"/>
                <a:gd name="T49" fmla="*/ 741 h 839"/>
                <a:gd name="T50" fmla="*/ 265 w 613"/>
                <a:gd name="T51" fmla="*/ 798 h 839"/>
                <a:gd name="T52" fmla="*/ 319 w 613"/>
                <a:gd name="T53" fmla="*/ 797 h 839"/>
                <a:gd name="T54" fmla="*/ 368 w 613"/>
                <a:gd name="T55" fmla="*/ 798 h 839"/>
                <a:gd name="T56" fmla="*/ 433 w 613"/>
                <a:gd name="T57" fmla="*/ 802 h 839"/>
                <a:gd name="T58" fmla="*/ 497 w 613"/>
                <a:gd name="T59" fmla="*/ 810 h 839"/>
                <a:gd name="T60" fmla="*/ 551 w 613"/>
                <a:gd name="T61" fmla="*/ 821 h 839"/>
                <a:gd name="T62" fmla="*/ 612 w 613"/>
                <a:gd name="T63" fmla="*/ 838 h 839"/>
                <a:gd name="T64" fmla="*/ 589 w 613"/>
                <a:gd name="T65" fmla="*/ 799 h 839"/>
                <a:gd name="T66" fmla="*/ 568 w 613"/>
                <a:gd name="T67" fmla="*/ 758 h 839"/>
                <a:gd name="T68" fmla="*/ 551 w 613"/>
                <a:gd name="T69" fmla="*/ 711 h 839"/>
                <a:gd name="T70" fmla="*/ 541 w 613"/>
                <a:gd name="T71" fmla="*/ 672 h 839"/>
                <a:gd name="T72" fmla="*/ 538 w 613"/>
                <a:gd name="T73" fmla="*/ 648 h 839"/>
                <a:gd name="T74" fmla="*/ 542 w 613"/>
                <a:gd name="T75" fmla="*/ 616 h 839"/>
                <a:gd name="T76" fmla="*/ 455 w 613"/>
                <a:gd name="T77" fmla="*/ 673 h 839"/>
                <a:gd name="T78" fmla="*/ 409 w 613"/>
                <a:gd name="T79" fmla="*/ 648 h 839"/>
                <a:gd name="T80" fmla="*/ 371 w 613"/>
                <a:gd name="T81" fmla="*/ 623 h 839"/>
                <a:gd name="T82" fmla="*/ 331 w 613"/>
                <a:gd name="T83" fmla="*/ 591 h 839"/>
                <a:gd name="T84" fmla="*/ 297 w 613"/>
                <a:gd name="T85" fmla="*/ 558 h 839"/>
                <a:gd name="T86" fmla="*/ 260 w 613"/>
                <a:gd name="T87" fmla="*/ 518 h 839"/>
                <a:gd name="T88" fmla="*/ 227 w 613"/>
                <a:gd name="T89" fmla="*/ 482 h 839"/>
                <a:gd name="T90" fmla="*/ 185 w 613"/>
                <a:gd name="T91" fmla="*/ 428 h 839"/>
                <a:gd name="T92" fmla="*/ 155 w 613"/>
                <a:gd name="T93" fmla="*/ 382 h 839"/>
                <a:gd name="T94" fmla="*/ 129 w 613"/>
                <a:gd name="T95" fmla="*/ 339 h 839"/>
                <a:gd name="T96" fmla="*/ 105 w 613"/>
                <a:gd name="T97" fmla="*/ 291 h 839"/>
                <a:gd name="T98" fmla="*/ 97 w 613"/>
                <a:gd name="T99" fmla="*/ 270 h 839"/>
                <a:gd name="T100" fmla="*/ 86 w 613"/>
                <a:gd name="T101" fmla="*/ 250 h 839"/>
                <a:gd name="T102" fmla="*/ 77 w 613"/>
                <a:gd name="T103" fmla="*/ 230 h 839"/>
                <a:gd name="T104" fmla="*/ 73 w 613"/>
                <a:gd name="T105" fmla="*/ 210 h 839"/>
                <a:gd name="T106" fmla="*/ 61 w 613"/>
                <a:gd name="T107" fmla="*/ 177 h 839"/>
                <a:gd name="T108" fmla="*/ 56 w 613"/>
                <a:gd name="T109" fmla="*/ 153 h 839"/>
                <a:gd name="T110" fmla="*/ 52 w 613"/>
                <a:gd name="T111" fmla="*/ 134 h 839"/>
                <a:gd name="T112" fmla="*/ 48 w 613"/>
                <a:gd name="T113" fmla="*/ 114 h 839"/>
                <a:gd name="T114" fmla="*/ 45 w 613"/>
                <a:gd name="T115" fmla="*/ 96 h 839"/>
                <a:gd name="T116" fmla="*/ 45 w 613"/>
                <a:gd name="T117" fmla="*/ 79 h 839"/>
                <a:gd name="T118" fmla="*/ 43 w 613"/>
                <a:gd name="T119" fmla="*/ 61 h 839"/>
                <a:gd name="T120" fmla="*/ 45 w 613"/>
                <a:gd name="T121" fmla="*/ 39 h 839"/>
                <a:gd name="T122" fmla="*/ 44 w 613"/>
                <a:gd name="T123" fmla="*/ 19 h 839"/>
                <a:gd name="T124" fmla="*/ 49 w 613"/>
                <a:gd name="T12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3" h="839">
                  <a:moveTo>
                    <a:pt x="49" y="0"/>
                  </a:moveTo>
                  <a:lnTo>
                    <a:pt x="34" y="26"/>
                  </a:lnTo>
                  <a:lnTo>
                    <a:pt x="25" y="46"/>
                  </a:lnTo>
                  <a:lnTo>
                    <a:pt x="17" y="66"/>
                  </a:lnTo>
                  <a:lnTo>
                    <a:pt x="12" y="90"/>
                  </a:lnTo>
                  <a:lnTo>
                    <a:pt x="2" y="121"/>
                  </a:lnTo>
                  <a:lnTo>
                    <a:pt x="0" y="153"/>
                  </a:lnTo>
                  <a:lnTo>
                    <a:pt x="1" y="190"/>
                  </a:lnTo>
                  <a:lnTo>
                    <a:pt x="4" y="225"/>
                  </a:lnTo>
                  <a:lnTo>
                    <a:pt x="8" y="260"/>
                  </a:lnTo>
                  <a:lnTo>
                    <a:pt x="17" y="304"/>
                  </a:lnTo>
                  <a:lnTo>
                    <a:pt x="27" y="334"/>
                  </a:lnTo>
                  <a:lnTo>
                    <a:pt x="44" y="377"/>
                  </a:lnTo>
                  <a:lnTo>
                    <a:pt x="60" y="425"/>
                  </a:lnTo>
                  <a:lnTo>
                    <a:pt x="82" y="470"/>
                  </a:lnTo>
                  <a:lnTo>
                    <a:pt x="99" y="505"/>
                  </a:lnTo>
                  <a:lnTo>
                    <a:pt x="128" y="548"/>
                  </a:lnTo>
                  <a:lnTo>
                    <a:pt x="156" y="584"/>
                  </a:lnTo>
                  <a:lnTo>
                    <a:pt x="188" y="621"/>
                  </a:lnTo>
                  <a:lnTo>
                    <a:pt x="226" y="657"/>
                  </a:lnTo>
                  <a:lnTo>
                    <a:pt x="250" y="676"/>
                  </a:lnTo>
                  <a:lnTo>
                    <a:pt x="280" y="699"/>
                  </a:lnTo>
                  <a:lnTo>
                    <a:pt x="307" y="714"/>
                  </a:lnTo>
                  <a:lnTo>
                    <a:pt x="330" y="729"/>
                  </a:lnTo>
                  <a:lnTo>
                    <a:pt x="354" y="741"/>
                  </a:lnTo>
                  <a:lnTo>
                    <a:pt x="265" y="798"/>
                  </a:lnTo>
                  <a:lnTo>
                    <a:pt x="319" y="797"/>
                  </a:lnTo>
                  <a:lnTo>
                    <a:pt x="368" y="798"/>
                  </a:lnTo>
                  <a:lnTo>
                    <a:pt x="433" y="802"/>
                  </a:lnTo>
                  <a:lnTo>
                    <a:pt x="497" y="810"/>
                  </a:lnTo>
                  <a:lnTo>
                    <a:pt x="551" y="821"/>
                  </a:lnTo>
                  <a:lnTo>
                    <a:pt x="612" y="838"/>
                  </a:lnTo>
                  <a:lnTo>
                    <a:pt x="589" y="799"/>
                  </a:lnTo>
                  <a:lnTo>
                    <a:pt x="568" y="758"/>
                  </a:lnTo>
                  <a:lnTo>
                    <a:pt x="551" y="711"/>
                  </a:lnTo>
                  <a:lnTo>
                    <a:pt x="541" y="672"/>
                  </a:lnTo>
                  <a:lnTo>
                    <a:pt x="538" y="648"/>
                  </a:lnTo>
                  <a:lnTo>
                    <a:pt x="542" y="616"/>
                  </a:lnTo>
                  <a:lnTo>
                    <a:pt x="455" y="673"/>
                  </a:lnTo>
                  <a:lnTo>
                    <a:pt x="409" y="648"/>
                  </a:lnTo>
                  <a:lnTo>
                    <a:pt x="371" y="623"/>
                  </a:lnTo>
                  <a:lnTo>
                    <a:pt x="331" y="591"/>
                  </a:lnTo>
                  <a:lnTo>
                    <a:pt x="297" y="558"/>
                  </a:lnTo>
                  <a:lnTo>
                    <a:pt x="260" y="518"/>
                  </a:lnTo>
                  <a:lnTo>
                    <a:pt x="227" y="482"/>
                  </a:lnTo>
                  <a:lnTo>
                    <a:pt x="185" y="428"/>
                  </a:lnTo>
                  <a:lnTo>
                    <a:pt x="155" y="382"/>
                  </a:lnTo>
                  <a:lnTo>
                    <a:pt x="129" y="339"/>
                  </a:lnTo>
                  <a:lnTo>
                    <a:pt x="105" y="291"/>
                  </a:lnTo>
                  <a:lnTo>
                    <a:pt x="97" y="270"/>
                  </a:lnTo>
                  <a:lnTo>
                    <a:pt x="86" y="250"/>
                  </a:lnTo>
                  <a:lnTo>
                    <a:pt x="77" y="230"/>
                  </a:lnTo>
                  <a:lnTo>
                    <a:pt x="73" y="210"/>
                  </a:lnTo>
                  <a:lnTo>
                    <a:pt x="61" y="177"/>
                  </a:lnTo>
                  <a:lnTo>
                    <a:pt x="56" y="153"/>
                  </a:lnTo>
                  <a:lnTo>
                    <a:pt x="52" y="134"/>
                  </a:lnTo>
                  <a:lnTo>
                    <a:pt x="48" y="114"/>
                  </a:lnTo>
                  <a:lnTo>
                    <a:pt x="45" y="96"/>
                  </a:lnTo>
                  <a:lnTo>
                    <a:pt x="45" y="79"/>
                  </a:lnTo>
                  <a:lnTo>
                    <a:pt x="43" y="61"/>
                  </a:lnTo>
                  <a:lnTo>
                    <a:pt x="45" y="39"/>
                  </a:lnTo>
                  <a:lnTo>
                    <a:pt x="44" y="19"/>
                  </a:lnTo>
                  <a:lnTo>
                    <a:pt x="49" y="0"/>
                  </a:lnTo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0" hangingPunct="0">
                <a:defRPr/>
              </a:pPr>
              <a:endParaRPr lang="pt-BR" sz="2000" b="1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</p:grpSp>
      <p:grpSp>
        <p:nvGrpSpPr>
          <p:cNvPr id="37" name="Group 16"/>
          <p:cNvGrpSpPr>
            <a:grpSpLocks/>
          </p:cNvGrpSpPr>
          <p:nvPr/>
        </p:nvGrpSpPr>
        <p:grpSpPr bwMode="auto">
          <a:xfrm rot="10248715" flipH="1">
            <a:off x="7494000" y="5349500"/>
            <a:ext cx="693756" cy="765325"/>
            <a:chOff x="629" y="1842"/>
            <a:chExt cx="637" cy="858"/>
          </a:xfrm>
          <a:solidFill>
            <a:srgbClr val="92D050"/>
          </a:solidFill>
          <a:effectLst/>
          <a:scene3d>
            <a:camera prst="orthographicFront">
              <a:rot lat="10800000" lon="0" rev="15000000"/>
            </a:camera>
            <a:lightRig rig="threePt" dir="t"/>
          </a:scene3d>
        </p:grpSpPr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651" y="1842"/>
              <a:ext cx="615" cy="858"/>
            </a:xfrm>
            <a:custGeom>
              <a:avLst/>
              <a:gdLst>
                <a:gd name="T0" fmla="*/ 24 w 615"/>
                <a:gd name="T1" fmla="*/ 19 h 858"/>
                <a:gd name="T2" fmla="*/ 9 w 615"/>
                <a:gd name="T3" fmla="*/ 68 h 858"/>
                <a:gd name="T4" fmla="*/ 0 w 615"/>
                <a:gd name="T5" fmla="*/ 128 h 858"/>
                <a:gd name="T6" fmla="*/ 5 w 615"/>
                <a:gd name="T7" fmla="*/ 191 h 858"/>
                <a:gd name="T8" fmla="*/ 11 w 615"/>
                <a:gd name="T9" fmla="*/ 262 h 858"/>
                <a:gd name="T10" fmla="*/ 28 w 615"/>
                <a:gd name="T11" fmla="*/ 338 h 858"/>
                <a:gd name="T12" fmla="*/ 61 w 615"/>
                <a:gd name="T13" fmla="*/ 428 h 858"/>
                <a:gd name="T14" fmla="*/ 97 w 615"/>
                <a:gd name="T15" fmla="*/ 509 h 858"/>
                <a:gd name="T16" fmla="*/ 156 w 615"/>
                <a:gd name="T17" fmla="*/ 589 h 858"/>
                <a:gd name="T18" fmla="*/ 225 w 615"/>
                <a:gd name="T19" fmla="*/ 662 h 858"/>
                <a:gd name="T20" fmla="*/ 279 w 615"/>
                <a:gd name="T21" fmla="*/ 703 h 858"/>
                <a:gd name="T22" fmla="*/ 330 w 615"/>
                <a:gd name="T23" fmla="*/ 733 h 858"/>
                <a:gd name="T24" fmla="*/ 247 w 615"/>
                <a:gd name="T25" fmla="*/ 813 h 858"/>
                <a:gd name="T26" fmla="*/ 357 w 615"/>
                <a:gd name="T27" fmla="*/ 814 h 858"/>
                <a:gd name="T28" fmla="*/ 483 w 615"/>
                <a:gd name="T29" fmla="*/ 824 h 858"/>
                <a:gd name="T30" fmla="*/ 590 w 615"/>
                <a:gd name="T31" fmla="*/ 857 h 858"/>
                <a:gd name="T32" fmla="*/ 590 w 615"/>
                <a:gd name="T33" fmla="*/ 802 h 858"/>
                <a:gd name="T34" fmla="*/ 552 w 615"/>
                <a:gd name="T35" fmla="*/ 714 h 858"/>
                <a:gd name="T36" fmla="*/ 541 w 615"/>
                <a:gd name="T37" fmla="*/ 650 h 858"/>
                <a:gd name="T38" fmla="*/ 455 w 615"/>
                <a:gd name="T39" fmla="*/ 676 h 858"/>
                <a:gd name="T40" fmla="*/ 372 w 615"/>
                <a:gd name="T41" fmla="*/ 626 h 858"/>
                <a:gd name="T42" fmla="*/ 297 w 615"/>
                <a:gd name="T43" fmla="*/ 562 h 858"/>
                <a:gd name="T44" fmla="*/ 228 w 615"/>
                <a:gd name="T45" fmla="*/ 485 h 858"/>
                <a:gd name="T46" fmla="*/ 157 w 615"/>
                <a:gd name="T47" fmla="*/ 384 h 858"/>
                <a:gd name="T48" fmla="*/ 108 w 615"/>
                <a:gd name="T49" fmla="*/ 293 h 858"/>
                <a:gd name="T50" fmla="*/ 89 w 615"/>
                <a:gd name="T51" fmla="*/ 250 h 858"/>
                <a:gd name="T52" fmla="*/ 75 w 615"/>
                <a:gd name="T53" fmla="*/ 213 h 858"/>
                <a:gd name="T54" fmla="*/ 60 w 615"/>
                <a:gd name="T55" fmla="*/ 154 h 858"/>
                <a:gd name="T56" fmla="*/ 51 w 615"/>
                <a:gd name="T57" fmla="*/ 116 h 858"/>
                <a:gd name="T58" fmla="*/ 49 w 615"/>
                <a:gd name="T59" fmla="*/ 80 h 858"/>
                <a:gd name="T60" fmla="*/ 49 w 615"/>
                <a:gd name="T61" fmla="*/ 39 h 858"/>
                <a:gd name="T62" fmla="*/ 55 w 615"/>
                <a:gd name="T63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5" h="858">
                  <a:moveTo>
                    <a:pt x="55" y="0"/>
                  </a:moveTo>
                  <a:lnTo>
                    <a:pt x="24" y="19"/>
                  </a:lnTo>
                  <a:lnTo>
                    <a:pt x="16" y="46"/>
                  </a:lnTo>
                  <a:lnTo>
                    <a:pt x="9" y="68"/>
                  </a:lnTo>
                  <a:lnTo>
                    <a:pt x="5" y="96"/>
                  </a:lnTo>
                  <a:lnTo>
                    <a:pt x="0" y="128"/>
                  </a:lnTo>
                  <a:lnTo>
                    <a:pt x="4" y="154"/>
                  </a:lnTo>
                  <a:lnTo>
                    <a:pt x="5" y="191"/>
                  </a:lnTo>
                  <a:lnTo>
                    <a:pt x="8" y="227"/>
                  </a:lnTo>
                  <a:lnTo>
                    <a:pt x="11" y="262"/>
                  </a:lnTo>
                  <a:lnTo>
                    <a:pt x="20" y="307"/>
                  </a:lnTo>
                  <a:lnTo>
                    <a:pt x="28" y="338"/>
                  </a:lnTo>
                  <a:lnTo>
                    <a:pt x="44" y="381"/>
                  </a:lnTo>
                  <a:lnTo>
                    <a:pt x="61" y="428"/>
                  </a:lnTo>
                  <a:lnTo>
                    <a:pt x="82" y="475"/>
                  </a:lnTo>
                  <a:lnTo>
                    <a:pt x="97" y="509"/>
                  </a:lnTo>
                  <a:lnTo>
                    <a:pt x="129" y="554"/>
                  </a:lnTo>
                  <a:lnTo>
                    <a:pt x="156" y="589"/>
                  </a:lnTo>
                  <a:lnTo>
                    <a:pt x="189" y="625"/>
                  </a:lnTo>
                  <a:lnTo>
                    <a:pt x="225" y="662"/>
                  </a:lnTo>
                  <a:lnTo>
                    <a:pt x="249" y="681"/>
                  </a:lnTo>
                  <a:lnTo>
                    <a:pt x="279" y="703"/>
                  </a:lnTo>
                  <a:lnTo>
                    <a:pt x="306" y="718"/>
                  </a:lnTo>
                  <a:lnTo>
                    <a:pt x="330" y="733"/>
                  </a:lnTo>
                  <a:lnTo>
                    <a:pt x="354" y="744"/>
                  </a:lnTo>
                  <a:lnTo>
                    <a:pt x="247" y="813"/>
                  </a:lnTo>
                  <a:lnTo>
                    <a:pt x="297" y="813"/>
                  </a:lnTo>
                  <a:lnTo>
                    <a:pt x="357" y="814"/>
                  </a:lnTo>
                  <a:lnTo>
                    <a:pt x="419" y="815"/>
                  </a:lnTo>
                  <a:lnTo>
                    <a:pt x="483" y="824"/>
                  </a:lnTo>
                  <a:lnTo>
                    <a:pt x="527" y="832"/>
                  </a:lnTo>
                  <a:lnTo>
                    <a:pt x="590" y="857"/>
                  </a:lnTo>
                  <a:lnTo>
                    <a:pt x="614" y="843"/>
                  </a:lnTo>
                  <a:lnTo>
                    <a:pt x="590" y="802"/>
                  </a:lnTo>
                  <a:lnTo>
                    <a:pt x="567" y="762"/>
                  </a:lnTo>
                  <a:lnTo>
                    <a:pt x="552" y="714"/>
                  </a:lnTo>
                  <a:lnTo>
                    <a:pt x="543" y="675"/>
                  </a:lnTo>
                  <a:lnTo>
                    <a:pt x="541" y="650"/>
                  </a:lnTo>
                  <a:lnTo>
                    <a:pt x="546" y="617"/>
                  </a:lnTo>
                  <a:lnTo>
                    <a:pt x="455" y="676"/>
                  </a:lnTo>
                  <a:lnTo>
                    <a:pt x="411" y="651"/>
                  </a:lnTo>
                  <a:lnTo>
                    <a:pt x="372" y="626"/>
                  </a:lnTo>
                  <a:lnTo>
                    <a:pt x="333" y="595"/>
                  </a:lnTo>
                  <a:lnTo>
                    <a:pt x="297" y="562"/>
                  </a:lnTo>
                  <a:lnTo>
                    <a:pt x="260" y="522"/>
                  </a:lnTo>
                  <a:lnTo>
                    <a:pt x="228" y="485"/>
                  </a:lnTo>
                  <a:lnTo>
                    <a:pt x="186" y="432"/>
                  </a:lnTo>
                  <a:lnTo>
                    <a:pt x="157" y="384"/>
                  </a:lnTo>
                  <a:lnTo>
                    <a:pt x="132" y="342"/>
                  </a:lnTo>
                  <a:lnTo>
                    <a:pt x="108" y="293"/>
                  </a:lnTo>
                  <a:lnTo>
                    <a:pt x="98" y="270"/>
                  </a:lnTo>
                  <a:lnTo>
                    <a:pt x="89" y="250"/>
                  </a:lnTo>
                  <a:lnTo>
                    <a:pt x="82" y="232"/>
                  </a:lnTo>
                  <a:lnTo>
                    <a:pt x="75" y="213"/>
                  </a:lnTo>
                  <a:lnTo>
                    <a:pt x="66" y="179"/>
                  </a:lnTo>
                  <a:lnTo>
                    <a:pt x="60" y="154"/>
                  </a:lnTo>
                  <a:lnTo>
                    <a:pt x="55" y="135"/>
                  </a:lnTo>
                  <a:lnTo>
                    <a:pt x="51" y="116"/>
                  </a:lnTo>
                  <a:lnTo>
                    <a:pt x="50" y="97"/>
                  </a:lnTo>
                  <a:lnTo>
                    <a:pt x="49" y="80"/>
                  </a:lnTo>
                  <a:lnTo>
                    <a:pt x="49" y="61"/>
                  </a:lnTo>
                  <a:lnTo>
                    <a:pt x="49" y="39"/>
                  </a:lnTo>
                  <a:lnTo>
                    <a:pt x="50" y="19"/>
                  </a:lnTo>
                  <a:lnTo>
                    <a:pt x="55" y="0"/>
                  </a:lnTo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0" hangingPunct="0">
                <a:defRPr/>
              </a:pPr>
              <a:endParaRPr lang="pt-BR" sz="2000" b="1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629" y="1861"/>
              <a:ext cx="613" cy="839"/>
            </a:xfrm>
            <a:custGeom>
              <a:avLst/>
              <a:gdLst>
                <a:gd name="T0" fmla="*/ 49 w 613"/>
                <a:gd name="T1" fmla="*/ 0 h 839"/>
                <a:gd name="T2" fmla="*/ 34 w 613"/>
                <a:gd name="T3" fmla="*/ 26 h 839"/>
                <a:gd name="T4" fmla="*/ 25 w 613"/>
                <a:gd name="T5" fmla="*/ 46 h 839"/>
                <a:gd name="T6" fmla="*/ 17 w 613"/>
                <a:gd name="T7" fmla="*/ 66 h 839"/>
                <a:gd name="T8" fmla="*/ 12 w 613"/>
                <a:gd name="T9" fmla="*/ 90 h 839"/>
                <a:gd name="T10" fmla="*/ 2 w 613"/>
                <a:gd name="T11" fmla="*/ 121 h 839"/>
                <a:gd name="T12" fmla="*/ 0 w 613"/>
                <a:gd name="T13" fmla="*/ 153 h 839"/>
                <a:gd name="T14" fmla="*/ 1 w 613"/>
                <a:gd name="T15" fmla="*/ 190 h 839"/>
                <a:gd name="T16" fmla="*/ 4 w 613"/>
                <a:gd name="T17" fmla="*/ 225 h 839"/>
                <a:gd name="T18" fmla="*/ 8 w 613"/>
                <a:gd name="T19" fmla="*/ 260 h 839"/>
                <a:gd name="T20" fmla="*/ 17 w 613"/>
                <a:gd name="T21" fmla="*/ 304 h 839"/>
                <a:gd name="T22" fmla="*/ 27 w 613"/>
                <a:gd name="T23" fmla="*/ 334 h 839"/>
                <a:gd name="T24" fmla="*/ 44 w 613"/>
                <a:gd name="T25" fmla="*/ 377 h 839"/>
                <a:gd name="T26" fmla="*/ 60 w 613"/>
                <a:gd name="T27" fmla="*/ 425 h 839"/>
                <a:gd name="T28" fmla="*/ 82 w 613"/>
                <a:gd name="T29" fmla="*/ 470 h 839"/>
                <a:gd name="T30" fmla="*/ 99 w 613"/>
                <a:gd name="T31" fmla="*/ 505 h 839"/>
                <a:gd name="T32" fmla="*/ 128 w 613"/>
                <a:gd name="T33" fmla="*/ 548 h 839"/>
                <a:gd name="T34" fmla="*/ 156 w 613"/>
                <a:gd name="T35" fmla="*/ 584 h 839"/>
                <a:gd name="T36" fmla="*/ 188 w 613"/>
                <a:gd name="T37" fmla="*/ 621 h 839"/>
                <a:gd name="T38" fmla="*/ 226 w 613"/>
                <a:gd name="T39" fmla="*/ 657 h 839"/>
                <a:gd name="T40" fmla="*/ 250 w 613"/>
                <a:gd name="T41" fmla="*/ 676 h 839"/>
                <a:gd name="T42" fmla="*/ 280 w 613"/>
                <a:gd name="T43" fmla="*/ 699 h 839"/>
                <a:gd name="T44" fmla="*/ 307 w 613"/>
                <a:gd name="T45" fmla="*/ 714 h 839"/>
                <a:gd name="T46" fmla="*/ 330 w 613"/>
                <a:gd name="T47" fmla="*/ 729 h 839"/>
                <a:gd name="T48" fmla="*/ 354 w 613"/>
                <a:gd name="T49" fmla="*/ 741 h 839"/>
                <a:gd name="T50" fmla="*/ 265 w 613"/>
                <a:gd name="T51" fmla="*/ 798 h 839"/>
                <a:gd name="T52" fmla="*/ 319 w 613"/>
                <a:gd name="T53" fmla="*/ 797 h 839"/>
                <a:gd name="T54" fmla="*/ 368 w 613"/>
                <a:gd name="T55" fmla="*/ 798 h 839"/>
                <a:gd name="T56" fmla="*/ 433 w 613"/>
                <a:gd name="T57" fmla="*/ 802 h 839"/>
                <a:gd name="T58" fmla="*/ 497 w 613"/>
                <a:gd name="T59" fmla="*/ 810 h 839"/>
                <a:gd name="T60" fmla="*/ 551 w 613"/>
                <a:gd name="T61" fmla="*/ 821 h 839"/>
                <a:gd name="T62" fmla="*/ 612 w 613"/>
                <a:gd name="T63" fmla="*/ 838 h 839"/>
                <a:gd name="T64" fmla="*/ 589 w 613"/>
                <a:gd name="T65" fmla="*/ 799 h 839"/>
                <a:gd name="T66" fmla="*/ 568 w 613"/>
                <a:gd name="T67" fmla="*/ 758 h 839"/>
                <a:gd name="T68" fmla="*/ 551 w 613"/>
                <a:gd name="T69" fmla="*/ 711 h 839"/>
                <a:gd name="T70" fmla="*/ 541 w 613"/>
                <a:gd name="T71" fmla="*/ 672 h 839"/>
                <a:gd name="T72" fmla="*/ 538 w 613"/>
                <a:gd name="T73" fmla="*/ 648 h 839"/>
                <a:gd name="T74" fmla="*/ 542 w 613"/>
                <a:gd name="T75" fmla="*/ 616 h 839"/>
                <a:gd name="T76" fmla="*/ 455 w 613"/>
                <a:gd name="T77" fmla="*/ 673 h 839"/>
                <a:gd name="T78" fmla="*/ 409 w 613"/>
                <a:gd name="T79" fmla="*/ 648 h 839"/>
                <a:gd name="T80" fmla="*/ 371 w 613"/>
                <a:gd name="T81" fmla="*/ 623 h 839"/>
                <a:gd name="T82" fmla="*/ 331 w 613"/>
                <a:gd name="T83" fmla="*/ 591 h 839"/>
                <a:gd name="T84" fmla="*/ 297 w 613"/>
                <a:gd name="T85" fmla="*/ 558 h 839"/>
                <a:gd name="T86" fmla="*/ 260 w 613"/>
                <a:gd name="T87" fmla="*/ 518 h 839"/>
                <a:gd name="T88" fmla="*/ 227 w 613"/>
                <a:gd name="T89" fmla="*/ 482 h 839"/>
                <a:gd name="T90" fmla="*/ 185 w 613"/>
                <a:gd name="T91" fmla="*/ 428 h 839"/>
                <a:gd name="T92" fmla="*/ 155 w 613"/>
                <a:gd name="T93" fmla="*/ 382 h 839"/>
                <a:gd name="T94" fmla="*/ 129 w 613"/>
                <a:gd name="T95" fmla="*/ 339 h 839"/>
                <a:gd name="T96" fmla="*/ 105 w 613"/>
                <a:gd name="T97" fmla="*/ 291 h 839"/>
                <a:gd name="T98" fmla="*/ 97 w 613"/>
                <a:gd name="T99" fmla="*/ 270 h 839"/>
                <a:gd name="T100" fmla="*/ 86 w 613"/>
                <a:gd name="T101" fmla="*/ 250 h 839"/>
                <a:gd name="T102" fmla="*/ 77 w 613"/>
                <a:gd name="T103" fmla="*/ 230 h 839"/>
                <a:gd name="T104" fmla="*/ 73 w 613"/>
                <a:gd name="T105" fmla="*/ 210 h 839"/>
                <a:gd name="T106" fmla="*/ 61 w 613"/>
                <a:gd name="T107" fmla="*/ 177 h 839"/>
                <a:gd name="T108" fmla="*/ 56 w 613"/>
                <a:gd name="T109" fmla="*/ 153 h 839"/>
                <a:gd name="T110" fmla="*/ 52 w 613"/>
                <a:gd name="T111" fmla="*/ 134 h 839"/>
                <a:gd name="T112" fmla="*/ 48 w 613"/>
                <a:gd name="T113" fmla="*/ 114 h 839"/>
                <a:gd name="T114" fmla="*/ 45 w 613"/>
                <a:gd name="T115" fmla="*/ 96 h 839"/>
                <a:gd name="T116" fmla="*/ 45 w 613"/>
                <a:gd name="T117" fmla="*/ 79 h 839"/>
                <a:gd name="T118" fmla="*/ 43 w 613"/>
                <a:gd name="T119" fmla="*/ 61 h 839"/>
                <a:gd name="T120" fmla="*/ 45 w 613"/>
                <a:gd name="T121" fmla="*/ 39 h 839"/>
                <a:gd name="T122" fmla="*/ 44 w 613"/>
                <a:gd name="T123" fmla="*/ 19 h 839"/>
                <a:gd name="T124" fmla="*/ 49 w 613"/>
                <a:gd name="T125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3" h="839">
                  <a:moveTo>
                    <a:pt x="49" y="0"/>
                  </a:moveTo>
                  <a:lnTo>
                    <a:pt x="34" y="26"/>
                  </a:lnTo>
                  <a:lnTo>
                    <a:pt x="25" y="46"/>
                  </a:lnTo>
                  <a:lnTo>
                    <a:pt x="17" y="66"/>
                  </a:lnTo>
                  <a:lnTo>
                    <a:pt x="12" y="90"/>
                  </a:lnTo>
                  <a:lnTo>
                    <a:pt x="2" y="121"/>
                  </a:lnTo>
                  <a:lnTo>
                    <a:pt x="0" y="153"/>
                  </a:lnTo>
                  <a:lnTo>
                    <a:pt x="1" y="190"/>
                  </a:lnTo>
                  <a:lnTo>
                    <a:pt x="4" y="225"/>
                  </a:lnTo>
                  <a:lnTo>
                    <a:pt x="8" y="260"/>
                  </a:lnTo>
                  <a:lnTo>
                    <a:pt x="17" y="304"/>
                  </a:lnTo>
                  <a:lnTo>
                    <a:pt x="27" y="334"/>
                  </a:lnTo>
                  <a:lnTo>
                    <a:pt x="44" y="377"/>
                  </a:lnTo>
                  <a:lnTo>
                    <a:pt x="60" y="425"/>
                  </a:lnTo>
                  <a:lnTo>
                    <a:pt x="82" y="470"/>
                  </a:lnTo>
                  <a:lnTo>
                    <a:pt x="99" y="505"/>
                  </a:lnTo>
                  <a:lnTo>
                    <a:pt x="128" y="548"/>
                  </a:lnTo>
                  <a:lnTo>
                    <a:pt x="156" y="584"/>
                  </a:lnTo>
                  <a:lnTo>
                    <a:pt x="188" y="621"/>
                  </a:lnTo>
                  <a:lnTo>
                    <a:pt x="226" y="657"/>
                  </a:lnTo>
                  <a:lnTo>
                    <a:pt x="250" y="676"/>
                  </a:lnTo>
                  <a:lnTo>
                    <a:pt x="280" y="699"/>
                  </a:lnTo>
                  <a:lnTo>
                    <a:pt x="307" y="714"/>
                  </a:lnTo>
                  <a:lnTo>
                    <a:pt x="330" y="729"/>
                  </a:lnTo>
                  <a:lnTo>
                    <a:pt x="354" y="741"/>
                  </a:lnTo>
                  <a:lnTo>
                    <a:pt x="265" y="798"/>
                  </a:lnTo>
                  <a:lnTo>
                    <a:pt x="319" y="797"/>
                  </a:lnTo>
                  <a:lnTo>
                    <a:pt x="368" y="798"/>
                  </a:lnTo>
                  <a:lnTo>
                    <a:pt x="433" y="802"/>
                  </a:lnTo>
                  <a:lnTo>
                    <a:pt x="497" y="810"/>
                  </a:lnTo>
                  <a:lnTo>
                    <a:pt x="551" y="821"/>
                  </a:lnTo>
                  <a:lnTo>
                    <a:pt x="612" y="838"/>
                  </a:lnTo>
                  <a:lnTo>
                    <a:pt x="589" y="799"/>
                  </a:lnTo>
                  <a:lnTo>
                    <a:pt x="568" y="758"/>
                  </a:lnTo>
                  <a:lnTo>
                    <a:pt x="551" y="711"/>
                  </a:lnTo>
                  <a:lnTo>
                    <a:pt x="541" y="672"/>
                  </a:lnTo>
                  <a:lnTo>
                    <a:pt x="538" y="648"/>
                  </a:lnTo>
                  <a:lnTo>
                    <a:pt x="542" y="616"/>
                  </a:lnTo>
                  <a:lnTo>
                    <a:pt x="455" y="673"/>
                  </a:lnTo>
                  <a:lnTo>
                    <a:pt x="409" y="648"/>
                  </a:lnTo>
                  <a:lnTo>
                    <a:pt x="371" y="623"/>
                  </a:lnTo>
                  <a:lnTo>
                    <a:pt x="331" y="591"/>
                  </a:lnTo>
                  <a:lnTo>
                    <a:pt x="297" y="558"/>
                  </a:lnTo>
                  <a:lnTo>
                    <a:pt x="260" y="518"/>
                  </a:lnTo>
                  <a:lnTo>
                    <a:pt x="227" y="482"/>
                  </a:lnTo>
                  <a:lnTo>
                    <a:pt x="185" y="428"/>
                  </a:lnTo>
                  <a:lnTo>
                    <a:pt x="155" y="382"/>
                  </a:lnTo>
                  <a:lnTo>
                    <a:pt x="129" y="339"/>
                  </a:lnTo>
                  <a:lnTo>
                    <a:pt x="105" y="291"/>
                  </a:lnTo>
                  <a:lnTo>
                    <a:pt x="97" y="270"/>
                  </a:lnTo>
                  <a:lnTo>
                    <a:pt x="86" y="250"/>
                  </a:lnTo>
                  <a:lnTo>
                    <a:pt x="77" y="230"/>
                  </a:lnTo>
                  <a:lnTo>
                    <a:pt x="73" y="210"/>
                  </a:lnTo>
                  <a:lnTo>
                    <a:pt x="61" y="177"/>
                  </a:lnTo>
                  <a:lnTo>
                    <a:pt x="56" y="153"/>
                  </a:lnTo>
                  <a:lnTo>
                    <a:pt x="52" y="134"/>
                  </a:lnTo>
                  <a:lnTo>
                    <a:pt x="48" y="114"/>
                  </a:lnTo>
                  <a:lnTo>
                    <a:pt x="45" y="96"/>
                  </a:lnTo>
                  <a:lnTo>
                    <a:pt x="45" y="79"/>
                  </a:lnTo>
                  <a:lnTo>
                    <a:pt x="43" y="61"/>
                  </a:lnTo>
                  <a:lnTo>
                    <a:pt x="45" y="39"/>
                  </a:lnTo>
                  <a:lnTo>
                    <a:pt x="44" y="19"/>
                  </a:lnTo>
                  <a:lnTo>
                    <a:pt x="49" y="0"/>
                  </a:lnTo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eaLnBrk="0" hangingPunct="0">
                <a:defRPr/>
              </a:pPr>
              <a:endParaRPr lang="pt-BR" sz="2000" b="1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</p:grpSp>
      <p:sp>
        <p:nvSpPr>
          <p:cNvPr id="40" name="CaixaDeTexto 39"/>
          <p:cNvSpPr txBox="1"/>
          <p:nvPr/>
        </p:nvSpPr>
        <p:spPr>
          <a:xfrm>
            <a:off x="6300192" y="4974267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Produtos/Serviços</a:t>
            </a:r>
          </a:p>
          <a:p>
            <a:pPr algn="ctr"/>
            <a:r>
              <a:rPr lang="pt-BR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 e Crescimento Sustentável</a:t>
            </a:r>
            <a:endParaRPr lang="pt-BR" sz="1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9070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ine 46"/>
          <p:cNvSpPr>
            <a:spLocks noChangeShapeType="1"/>
          </p:cNvSpPr>
          <p:nvPr/>
        </p:nvSpPr>
        <p:spPr bwMode="auto">
          <a:xfrm flipH="1" flipV="1">
            <a:off x="3000375" y="1299815"/>
            <a:ext cx="5867400" cy="1587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lIns="92046" tIns="46024" rIns="92046" bIns="46024" anchor="ctr"/>
          <a:lstStyle/>
          <a:p>
            <a:pPr>
              <a:defRPr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3528" y="2132856"/>
            <a:ext cx="8402637" cy="3785638"/>
          </a:xfrm>
          <a:prstGeom prst="rect">
            <a:avLst/>
          </a:prstGeom>
          <a:noFill/>
        </p:spPr>
        <p:txBody>
          <a:bodyPr lIns="91425" tIns="45713" rIns="91425" bIns="45713">
            <a:spAutoFit/>
          </a:bodyPr>
          <a:lstStyle/>
          <a:p>
            <a:pPr algn="ctr">
              <a:defRPr/>
            </a:pPr>
            <a:r>
              <a:rPr lang="pt-BR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Obrigado!!</a:t>
            </a:r>
          </a:p>
          <a:p>
            <a:pPr algn="ctr">
              <a:defRPr/>
            </a:pPr>
            <a:endParaRPr lang="pt-BR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algn="ctr">
              <a:defRPr/>
            </a:pPr>
            <a:r>
              <a:rPr lang="pt-BR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Me coloco a disposição para </a:t>
            </a:r>
          </a:p>
          <a:p>
            <a:pPr algn="ctr">
              <a:defRPr/>
            </a:pPr>
            <a:r>
              <a:rPr lang="pt-BR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detalhar melhor a apresentação</a:t>
            </a:r>
            <a:r>
              <a:rPr lang="pt-B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!!</a:t>
            </a:r>
          </a:p>
          <a:p>
            <a:pPr algn="ctr">
              <a:defRPr/>
            </a:pPr>
            <a:endParaRPr lang="pt-BR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algn="ctr">
              <a:defRPr/>
            </a:pPr>
            <a:r>
              <a:rPr lang="pt-B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jcastro@eproductivitybr.com</a:t>
            </a:r>
            <a:endParaRPr lang="pt-BR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0815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89099" y="1049239"/>
            <a:ext cx="8426276" cy="13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5" tIns="45718" rIns="91435" bIns="45718" anchor="ctr">
            <a:spAutoFit/>
          </a:bodyPr>
          <a:lstStyle/>
          <a:p>
            <a:pPr indent="228588" algn="just">
              <a:buFont typeface="Wingdings" pitchFamily="2" charset="2"/>
              <a:buChar char="ü"/>
              <a:tabLst>
                <a:tab pos="228588" algn="l"/>
              </a:tabLs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itchFamily="18" charset="0"/>
                <a:cs typeface="Tahoma" pitchFamily="34" charset="0"/>
              </a:rPr>
              <a:t>Objetivo</a:t>
            </a:r>
          </a:p>
          <a:p>
            <a:pPr indent="228588" algn="just">
              <a:tabLst>
                <a:tab pos="228588" algn="l"/>
              </a:tabLst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Identificação e quantificação da distribuição das atividades e tempo de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desvio, que influenciam diretamente na utilização da Mão de Obra.</a:t>
            </a:r>
            <a:endParaRPr lang="pt-BR" sz="2000" i="1" dirty="0">
              <a:cs typeface="Arial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12385" y="2516209"/>
            <a:ext cx="8235514" cy="378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5" tIns="45718" rIns="91435" bIns="45718" anchor="ctr">
            <a:spAutoFit/>
          </a:bodyPr>
          <a:lstStyle/>
          <a:p>
            <a:pPr lvl="1" indent="228588" algn="just">
              <a:buFont typeface="Wingdings" pitchFamily="2" charset="2"/>
              <a:buChar char="ü"/>
              <a:tabLst>
                <a:tab pos="228588" algn="l"/>
              </a:tabLs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itchFamily="18" charset="0"/>
                <a:cs typeface="Tahoma" pitchFamily="34" charset="0"/>
              </a:rPr>
              <a:t>Método</a:t>
            </a:r>
          </a:p>
          <a:p>
            <a:pPr indent="228588" algn="just">
              <a:buFontTx/>
              <a:buChar char="•"/>
              <a:tabLst>
                <a:tab pos="228588" algn="l"/>
              </a:tabLst>
              <a:defRPr/>
            </a:pPr>
            <a:endParaRPr lang="pt-B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itchFamily="18" charset="0"/>
              <a:cs typeface="Tahoma" pitchFamily="34" charset="0"/>
            </a:endParaRP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dirty="0">
                <a:ea typeface="Times New Roman" pitchFamily="18" charset="0"/>
                <a:cs typeface="Tahoma" pitchFamily="34" charset="0"/>
              </a:rPr>
              <a:t>   </a:t>
            </a:r>
            <a:r>
              <a:rPr lang="pt-BR" sz="2000" i="1" dirty="0">
                <a:ea typeface="Times New Roman" pitchFamily="18" charset="0"/>
                <a:cs typeface="Tahoma" pitchFamily="34" charset="0"/>
              </a:rPr>
              <a:t>Observações instantâneas e aleatórias, baseadas na teoria das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 probabilidades, segundo a qual, um determinado número de observações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 representa, com grau de precisão conhecido, a fração de tempo utilizada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 nas diversas atividades.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 Tendo em vista que os elementos alvo das observações são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 trabalhadores da área de operação e que estes, por sua vez, executam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 atividades em locais diversos, a metodologia da amostragem de trabalho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 utiliza-se de observadores que, seguindo frentes de trabalho pré-definidos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 porém de escolha e frequência aleatória, circulam entre as áreas da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 empresa para fazerem suas observações.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55776" y="116632"/>
            <a:ext cx="6568902" cy="6764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pPr algn="r" eaLnBrk="0" hangingPunct="0">
              <a:defRPr/>
            </a:pPr>
            <a:r>
              <a:rPr lang="pt-B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Tahoma" pitchFamily="34" charset="0"/>
              </a:rPr>
              <a:t>Work Sample</a:t>
            </a:r>
            <a:endParaRPr 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cs typeface="Tahoma" pitchFamily="34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ector reto 5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884253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5" name="Rectangle 1"/>
          <p:cNvSpPr>
            <a:spLocks noChangeArrowheads="1"/>
          </p:cNvSpPr>
          <p:nvPr/>
        </p:nvSpPr>
        <p:spPr bwMode="auto">
          <a:xfrm>
            <a:off x="139526" y="1256045"/>
            <a:ext cx="8786813" cy="5016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5" tIns="45718" rIns="91435" bIns="45718" anchor="ctr">
            <a:spAutoFit/>
          </a:bodyPr>
          <a:lstStyle/>
          <a:p>
            <a:pPr indent="228588" algn="just">
              <a:buFont typeface="Wingdings" pitchFamily="2" charset="2"/>
              <a:buChar char="ü"/>
              <a:tabLst>
                <a:tab pos="228588" algn="l"/>
              </a:tabLs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itchFamily="18" charset="0"/>
                <a:cs typeface="Tahoma" pitchFamily="34" charset="0"/>
              </a:rPr>
              <a:t>   Aplicação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dirty="0">
                <a:ea typeface="Times New Roman" pitchFamily="18" charset="0"/>
                <a:cs typeface="Tahoma" pitchFamily="34" charset="0"/>
              </a:rPr>
              <a:t>   </a:t>
            </a:r>
            <a:r>
              <a:rPr lang="pt-BR" sz="2000" i="1" dirty="0">
                <a:ea typeface="Times New Roman" pitchFamily="18" charset="0"/>
                <a:cs typeface="Tahoma" pitchFamily="34" charset="0"/>
              </a:rPr>
              <a:t>Avaliação do perfil de utilização da mão de obra em atividades não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repetitivas, onde deseja-se conhecer, por exemplo, a parcela de tempo</a:t>
            </a:r>
          </a:p>
          <a:p>
            <a:pPr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 improdutivo no total de h.h disponíveis e/ou aplicados a um trabalho.</a:t>
            </a:r>
          </a:p>
          <a:p>
            <a:pPr indent="228588" algn="just" eaLnBrk="0" hangingPunct="0">
              <a:buFont typeface="Wingdings" pitchFamily="2" charset="2"/>
              <a:buChar char="ü"/>
              <a:tabLst>
                <a:tab pos="228588" algn="l"/>
              </a:tabLst>
              <a:defRPr/>
            </a:pPr>
            <a:endParaRPr lang="pt-B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itchFamily="18" charset="0"/>
              <a:cs typeface="Tahoma" pitchFamily="34" charset="0"/>
            </a:endParaRPr>
          </a:p>
          <a:p>
            <a:pPr indent="228588" algn="just" eaLnBrk="0" hangingPunct="0">
              <a:buFont typeface="Wingdings" pitchFamily="2" charset="2"/>
              <a:buChar char="ü"/>
              <a:tabLst>
                <a:tab pos="228588" algn="l"/>
              </a:tabLs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itchFamily="18" charset="0"/>
                <a:cs typeface="Tahoma" pitchFamily="34" charset="0"/>
              </a:rPr>
              <a:t>  Vantagens da Amostragem de Trabalho:</a:t>
            </a:r>
          </a:p>
          <a:p>
            <a:pPr lvl="1" indent="228588" algn="just" eaLnBrk="0" hangingPunct="0">
              <a:buFont typeface="Arial" pitchFamily="34" charset="0"/>
              <a:buChar char="•"/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Medida precisa da atividade da Mão-de-Obra</a:t>
            </a:r>
          </a:p>
          <a:p>
            <a:pPr lvl="1" indent="228588" algn="just" eaLnBrk="0" hangingPunct="0">
              <a:buFont typeface="Arial" pitchFamily="34" charset="0"/>
              <a:buChar char="•"/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Instrumento simples de utilizar</a:t>
            </a:r>
          </a:p>
          <a:p>
            <a:pPr lvl="1" indent="228588" algn="just" eaLnBrk="0" hangingPunct="0">
              <a:buFont typeface="Arial" pitchFamily="34" charset="0"/>
              <a:buChar char="•"/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Fácil de ser aplicado, sem haver necessidade de alteração da</a:t>
            </a:r>
          </a:p>
          <a:p>
            <a:pPr lvl="1"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rotina  diária do local de trabalho</a:t>
            </a:r>
          </a:p>
          <a:p>
            <a:pPr lvl="1" indent="228588" algn="just" eaLnBrk="0" hangingPunct="0">
              <a:buFont typeface="Arial" pitchFamily="34" charset="0"/>
              <a:buChar char="•"/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Economia de tempo</a:t>
            </a:r>
          </a:p>
          <a:p>
            <a:pPr lvl="1" indent="228588" algn="just" eaLnBrk="0" hangingPunct="0">
              <a:buFont typeface="Arial" pitchFamily="34" charset="0"/>
              <a:buChar char="•"/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Pode-se utilizar um observador por um período mínimo de tempo.</a:t>
            </a:r>
          </a:p>
          <a:p>
            <a:pPr lvl="1" indent="228588" algn="just" eaLnBrk="0" hangingPunct="0">
              <a:buFont typeface="Arial" pitchFamily="34" charset="0"/>
              <a:buChar char="•"/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Aceitação pela Mão-de-Obra</a:t>
            </a:r>
          </a:p>
          <a:p>
            <a:pPr lvl="1" indent="228588" algn="just" eaLnBrk="0" hangingPunct="0">
              <a:buFont typeface="Arial" pitchFamily="34" charset="0"/>
              <a:buChar char="•"/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Informados adequadamente de que não serão anotados nomes e</a:t>
            </a:r>
          </a:p>
          <a:p>
            <a:pPr lvl="1"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que as observações não serão feitas constantemente, a aceitação</a:t>
            </a:r>
          </a:p>
          <a:p>
            <a:pPr lvl="1" indent="228588" algn="just" eaLnBrk="0" hangingPunct="0">
              <a:tabLst>
                <a:tab pos="228588" algn="l"/>
              </a:tabLst>
              <a:defRPr/>
            </a:pPr>
            <a:r>
              <a:rPr lang="pt-BR" sz="2000" i="1" dirty="0">
                <a:ea typeface="Times New Roman" pitchFamily="18" charset="0"/>
                <a:cs typeface="Tahoma" pitchFamily="34" charset="0"/>
              </a:rPr>
              <a:t> pela mão-de-obra é facilitada.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555776" y="116632"/>
            <a:ext cx="6568902" cy="6764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pPr algn="r" eaLnBrk="0" hangingPunct="0">
              <a:defRPr/>
            </a:pPr>
            <a:r>
              <a:rPr lang="pt-B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Tahoma" pitchFamily="34" charset="0"/>
              </a:rPr>
              <a:t>Work Sample</a:t>
            </a:r>
            <a:endParaRPr lang="en-US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35496" y="44624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ector reto 6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2676696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589806947"/>
              </p:ext>
            </p:extLst>
          </p:nvPr>
        </p:nvGraphicFramePr>
        <p:xfrm>
          <a:off x="3203849" y="908720"/>
          <a:ext cx="6380584" cy="567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01575" y="2530451"/>
            <a:ext cx="3963665" cy="2077268"/>
          </a:xfrm>
          <a:prstGeom prst="rect">
            <a:avLst/>
          </a:prstGeom>
          <a:noFill/>
        </p:spPr>
        <p:txBody>
          <a:bodyPr lIns="64291" tIns="32146" rIns="64291" bIns="32146">
            <a:spAutoFit/>
          </a:bodyPr>
          <a:lstStyle/>
          <a:p>
            <a:pPr>
              <a:defRPr/>
            </a:pPr>
            <a:r>
              <a:rPr lang="pt-BR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Etapas para</a:t>
            </a:r>
          </a:p>
          <a:p>
            <a:pPr>
              <a:defRPr/>
            </a:pPr>
            <a:r>
              <a:rPr lang="pt-BR" sz="4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Aplicação</a:t>
            </a:r>
            <a:r>
              <a:rPr lang="pt-BR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do </a:t>
            </a:r>
          </a:p>
          <a:p>
            <a:pPr>
              <a:defRPr/>
            </a:pPr>
            <a:r>
              <a:rPr lang="pt-BR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Trabalho: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116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upo 6"/>
          <p:cNvGrpSpPr>
            <a:grpSpLocks/>
          </p:cNvGrpSpPr>
          <p:nvPr/>
        </p:nvGrpSpPr>
        <p:grpSpPr bwMode="auto">
          <a:xfrm>
            <a:off x="668611" y="1099468"/>
            <a:ext cx="5776391" cy="861715"/>
            <a:chOff x="1649835" y="4461"/>
            <a:chExt cx="5746238" cy="809900"/>
          </a:xfrm>
        </p:grpSpPr>
        <p:sp>
          <p:nvSpPr>
            <p:cNvPr id="9" name="Pentágono 8"/>
            <p:cNvSpPr/>
            <p:nvPr/>
          </p:nvSpPr>
          <p:spPr>
            <a:xfrm rot="10800000">
              <a:off x="1649835" y="4461"/>
              <a:ext cx="5746238" cy="809900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" name="Pentágono 4"/>
            <p:cNvSpPr/>
            <p:nvPr/>
          </p:nvSpPr>
          <p:spPr>
            <a:xfrm rot="21600000">
              <a:off x="1851925" y="4461"/>
              <a:ext cx="5544148" cy="809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57143" tIns="87630" rIns="163576" bIns="87630" spcCol="1270" anchor="ctr"/>
            <a:lstStyle/>
            <a:p>
              <a:pPr defTabSz="718814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Abertura do Trabalho com os Responsáveis pela UT</a:t>
              </a:r>
            </a:p>
          </p:txBody>
        </p:sp>
      </p:grpSp>
      <p:sp>
        <p:nvSpPr>
          <p:cNvPr id="8" name="Elipse 7"/>
          <p:cNvSpPr/>
          <p:nvPr/>
        </p:nvSpPr>
        <p:spPr>
          <a:xfrm>
            <a:off x="236637" y="1099468"/>
            <a:ext cx="856134" cy="86171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319236" y="2061642"/>
            <a:ext cx="8353723" cy="24813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64291" tIns="32146" rIns="64291" bIns="32146"/>
          <a:lstStyle>
            <a:lvl1pPr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9pPr>
          </a:lstStyle>
          <a:p>
            <a:pPr>
              <a:lnSpc>
                <a:spcPct val="150000"/>
              </a:lnSpc>
            </a:pPr>
            <a:endParaRPr lang="pt-BR" sz="1700" b="1" u="sng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Apresentação da  Consultoria </a:t>
            </a:r>
            <a:r>
              <a:rPr lang="pt-BR" sz="17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e-</a:t>
            </a:r>
            <a:r>
              <a:rPr lang="pt-BR" sz="17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productivity</a:t>
            </a:r>
            <a:r>
              <a:rPr lang="pt-BR" sz="17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 sua Equipe aos </a:t>
            </a:r>
            <a:r>
              <a:rPr lang="pt-BR" sz="17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Responsáveis</a:t>
            </a:r>
            <a:endParaRPr lang="pt-BR" sz="17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Apresentação dos Objetivos do Trabalho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Apresentação do Cronograma do Trabalho &amp; Próximos Passos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Convocação para o comprometimento na atitude e objetivos de resultado do trabalho               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63" y="4542979"/>
            <a:ext cx="1521396" cy="121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onector reto 12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2102911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upo 10"/>
          <p:cNvGrpSpPr>
            <a:grpSpLocks/>
          </p:cNvGrpSpPr>
          <p:nvPr/>
        </p:nvGrpSpPr>
        <p:grpSpPr bwMode="auto">
          <a:xfrm>
            <a:off x="664146" y="1099468"/>
            <a:ext cx="5780856" cy="861715"/>
            <a:chOff x="1649835" y="1056123"/>
            <a:chExt cx="5746238" cy="809900"/>
          </a:xfrm>
        </p:grpSpPr>
        <p:sp>
          <p:nvSpPr>
            <p:cNvPr id="14" name="Pentágono 13"/>
            <p:cNvSpPr/>
            <p:nvPr/>
          </p:nvSpPr>
          <p:spPr>
            <a:xfrm rot="10800000">
              <a:off x="1649835" y="1056123"/>
              <a:ext cx="5746238" cy="809900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Pentágono 4"/>
            <p:cNvSpPr/>
            <p:nvPr/>
          </p:nvSpPr>
          <p:spPr>
            <a:xfrm rot="21600000">
              <a:off x="1851769" y="1056123"/>
              <a:ext cx="5544304" cy="809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57143" tIns="87630" rIns="163576" bIns="87630" spcCol="1270" anchor="ctr"/>
            <a:lstStyle/>
            <a:p>
              <a:pPr defTabSz="718814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Conhecimento da Estrutura, Instalações &amp; área de trabalho.</a:t>
              </a:r>
            </a:p>
          </p:txBody>
        </p:sp>
      </p:grpSp>
      <p:sp>
        <p:nvSpPr>
          <p:cNvPr id="12" name="Elipse 11"/>
          <p:cNvSpPr/>
          <p:nvPr/>
        </p:nvSpPr>
        <p:spPr>
          <a:xfrm>
            <a:off x="236637" y="1099468"/>
            <a:ext cx="856134" cy="86171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319236" y="2061642"/>
            <a:ext cx="8353723" cy="24813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64291" tIns="32146" rIns="64291" bIns="32146"/>
          <a:lstStyle>
            <a:lvl1pPr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9pPr>
          </a:lstStyle>
          <a:p>
            <a:pPr>
              <a:lnSpc>
                <a:spcPct val="150000"/>
              </a:lnSpc>
            </a:pPr>
            <a:endParaRPr lang="pt-BR" sz="1700" b="1" u="sng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Conhecer a Estrutura  </a:t>
            </a:r>
            <a:r>
              <a:rPr lang="pt-BR" sz="17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Operacional</a:t>
            </a:r>
            <a:endParaRPr lang="pt-BR" sz="17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Realizar conhecimento das instalações &amp; áreas de trabalho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Ser apresentado/conhecer as pessoas chaves no processo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Entender principais processos de </a:t>
            </a:r>
            <a:r>
              <a:rPr lang="pt-BR" sz="17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trabalho</a:t>
            </a:r>
            <a:endParaRPr lang="pt-BR" sz="17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Conhecer o processo de planejamento, acompanhamento, monitoramento e gestão                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360028" y="4137829"/>
            <a:ext cx="1857558" cy="187333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65" y="4340351"/>
            <a:ext cx="1857557" cy="17720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sp>
        <p:nvSpPr>
          <p:cNvPr id="10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onector reto 12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314870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319236" y="2061642"/>
            <a:ext cx="8353723" cy="24813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64291" tIns="32146" rIns="64291" bIns="32146"/>
          <a:lstStyle>
            <a:lvl1pPr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9pPr>
          </a:lstStyle>
          <a:p>
            <a:pPr>
              <a:lnSpc>
                <a:spcPct val="150000"/>
              </a:lnSpc>
            </a:pPr>
            <a:endParaRPr lang="pt-BR" sz="1700" b="1" u="sng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Entendimento da Metodologia Aplicada pela </a:t>
            </a:r>
            <a:r>
              <a:rPr lang="pt-BR" sz="17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Empresa Cliente</a:t>
            </a:r>
            <a:endParaRPr lang="pt-BR" sz="17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Revisão Interna </a:t>
            </a:r>
            <a:r>
              <a:rPr lang="pt-BR" sz="17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 </a:t>
            </a: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sistemática &amp; critérios Utilizados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Identificação dos pontos de divergência seja na sistemática ou nos critérios utilizados</a:t>
            </a:r>
          </a:p>
          <a:p>
            <a:pPr>
              <a:lnSpc>
                <a:spcPct val="150000"/>
              </a:lnSpc>
            </a:pPr>
            <a:r>
              <a:rPr lang="pt-BR" sz="17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       </a:t>
            </a:r>
          </a:p>
        </p:txBody>
      </p:sp>
      <p:grpSp>
        <p:nvGrpSpPr>
          <p:cNvPr id="21507" name="Grupo 6"/>
          <p:cNvGrpSpPr>
            <a:grpSpLocks/>
          </p:cNvGrpSpPr>
          <p:nvPr/>
        </p:nvGrpSpPr>
        <p:grpSpPr bwMode="auto">
          <a:xfrm>
            <a:off x="673076" y="1099468"/>
            <a:ext cx="5418088" cy="861715"/>
            <a:chOff x="1649835" y="2107784"/>
            <a:chExt cx="5746238" cy="809900"/>
          </a:xfrm>
        </p:grpSpPr>
        <p:sp>
          <p:nvSpPr>
            <p:cNvPr id="9" name="Pentágono 8"/>
            <p:cNvSpPr/>
            <p:nvPr/>
          </p:nvSpPr>
          <p:spPr>
            <a:xfrm rot="10800000">
              <a:off x="1649835" y="2107784"/>
              <a:ext cx="5746238" cy="809900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66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" name="Pentágono 4"/>
            <p:cNvSpPr/>
            <p:nvPr/>
          </p:nvSpPr>
          <p:spPr>
            <a:xfrm rot="21600000">
              <a:off x="1852267" y="2107784"/>
              <a:ext cx="5543806" cy="809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57143" tIns="87630" rIns="163576" bIns="87630" spcCol="1270" anchor="ctr"/>
            <a:lstStyle/>
            <a:p>
              <a:pPr algn="ctr" defTabSz="718814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pt-BR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Revisão da Metodologia Aplicada Petrobras – Sistemática &amp; Critérios</a:t>
              </a:r>
            </a:p>
          </p:txBody>
        </p:sp>
      </p:grpSp>
      <p:sp>
        <p:nvSpPr>
          <p:cNvPr id="8" name="Elipse 7"/>
          <p:cNvSpPr/>
          <p:nvPr/>
        </p:nvSpPr>
        <p:spPr>
          <a:xfrm>
            <a:off x="217662" y="1099468"/>
            <a:ext cx="911944" cy="861715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66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3" name="Diagrama 2"/>
          <p:cNvGraphicFramePr/>
          <p:nvPr/>
        </p:nvGraphicFramePr>
        <p:xfrm>
          <a:off x="-896107" y="745577"/>
          <a:ext cx="8100900" cy="156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1775" y="4356572"/>
            <a:ext cx="3738191" cy="1316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75610" y="4391174"/>
            <a:ext cx="3747120" cy="128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8"/>
          <p:cNvSpPr>
            <a:spLocks/>
          </p:cNvSpPr>
          <p:nvPr/>
        </p:nvSpPr>
        <p:spPr bwMode="auto">
          <a:xfrm>
            <a:off x="4468911" y="200993"/>
            <a:ext cx="4279553" cy="4196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28573" bIns="0"/>
          <a:lstStyle/>
          <a:p>
            <a:pPr marL="27905" algn="ctr">
              <a:defRPr/>
            </a:pP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Etapas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 do 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Heiti SC Light" charset="-122"/>
                <a:sym typeface="Gill Sans" charset="0"/>
              </a:rPr>
              <a:t>Trabalho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Heiti SC Light" charset="-122"/>
              <a:sym typeface="Gill Sans" charset="0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9"/>
          <a:stretch/>
        </p:blipFill>
        <p:spPr bwMode="auto">
          <a:xfrm>
            <a:off x="8543" y="44625"/>
            <a:ext cx="4275425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onector reto 12"/>
          <p:cNvCxnSpPr/>
          <p:nvPr/>
        </p:nvCxnSpPr>
        <p:spPr>
          <a:xfrm>
            <a:off x="251520" y="6309320"/>
            <a:ext cx="860444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51520" y="6351711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Rua Montreal, 224  - Bairro Enseada das </a:t>
            </a:r>
            <a:r>
              <a:rPr lang="pt-BR" sz="1200" b="1" dirty="0" smtClean="0">
                <a:solidFill>
                  <a:schemeClr val="accent3">
                    <a:lumMod val="50000"/>
                  </a:schemeClr>
                </a:solidFill>
              </a:rPr>
              <a:t>Graças - Belo 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Horizonte – Minas Gerais – </a:t>
            </a:r>
            <a:r>
              <a:rPr lang="pt-BR" sz="1200" b="1" dirty="0" err="1">
                <a:solidFill>
                  <a:schemeClr val="accent3">
                    <a:lumMod val="50000"/>
                  </a:schemeClr>
                </a:solidFill>
              </a:rPr>
              <a:t>Cep</a:t>
            </a:r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: 31170340</a:t>
            </a:r>
          </a:p>
          <a:p>
            <a:r>
              <a:rPr lang="pt-BR" sz="1200" b="1" dirty="0">
                <a:solidFill>
                  <a:schemeClr val="accent3">
                    <a:lumMod val="50000"/>
                  </a:schemeClr>
                </a:solidFill>
              </a:rPr>
              <a:t>031 9117-6600 – 031 3493 5748 </a:t>
            </a:r>
          </a:p>
        </p:txBody>
      </p:sp>
    </p:spTree>
    <p:extLst>
      <p:ext uri="{BB962C8B-B14F-4D97-AF65-F5344CB8AC3E}">
        <p14:creationId xmlns:p14="http://schemas.microsoft.com/office/powerpoint/2010/main" val="3092416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1504</Words>
  <Application>Microsoft Office PowerPoint</Application>
  <PresentationFormat>Apresentação na tela (4:3)</PresentationFormat>
  <Paragraphs>214</Paragraphs>
  <Slides>30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33" baseType="lpstr">
      <vt:lpstr>Tema do Office</vt:lpstr>
      <vt:lpstr>Gráfico do Microsoft Excel</vt:lpstr>
      <vt:lpstr>Gráfico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Castro</dc:creator>
  <cp:lastModifiedBy>Joao Castro</cp:lastModifiedBy>
  <cp:revision>56</cp:revision>
  <dcterms:created xsi:type="dcterms:W3CDTF">2011-07-15T20:15:51Z</dcterms:created>
  <dcterms:modified xsi:type="dcterms:W3CDTF">2014-02-20T17:02:48Z</dcterms:modified>
</cp:coreProperties>
</file>